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6"/>
  </p:notesMasterIdLst>
  <p:sldIdLst>
    <p:sldId id="256" r:id="rId3"/>
    <p:sldId id="276" r:id="rId4"/>
    <p:sldId id="925" r:id="rId5"/>
    <p:sldId id="1124" r:id="rId6"/>
    <p:sldId id="1125" r:id="rId7"/>
    <p:sldId id="979" r:id="rId8"/>
    <p:sldId id="980" r:id="rId9"/>
    <p:sldId id="1126" r:id="rId10"/>
    <p:sldId id="1127" r:id="rId11"/>
    <p:sldId id="1128" r:id="rId12"/>
    <p:sldId id="1129" r:id="rId13"/>
    <p:sldId id="1130" r:id="rId14"/>
    <p:sldId id="1131" r:id="rId15"/>
    <p:sldId id="1132" r:id="rId16"/>
    <p:sldId id="1133" r:id="rId17"/>
    <p:sldId id="1134" r:id="rId18"/>
    <p:sldId id="1135" r:id="rId19"/>
    <p:sldId id="1136" r:id="rId20"/>
    <p:sldId id="1137" r:id="rId21"/>
    <p:sldId id="982" r:id="rId22"/>
    <p:sldId id="1139" r:id="rId23"/>
    <p:sldId id="1140" r:id="rId24"/>
    <p:sldId id="1141" r:id="rId25"/>
    <p:sldId id="1142" r:id="rId26"/>
    <p:sldId id="1143" r:id="rId27"/>
    <p:sldId id="1144" r:id="rId28"/>
    <p:sldId id="1145" r:id="rId29"/>
    <p:sldId id="1146" r:id="rId30"/>
    <p:sldId id="1147" r:id="rId31"/>
    <p:sldId id="1148" r:id="rId32"/>
    <p:sldId id="1149" r:id="rId33"/>
    <p:sldId id="1150" r:id="rId34"/>
    <p:sldId id="1151" r:id="rId35"/>
    <p:sldId id="1152" r:id="rId36"/>
    <p:sldId id="1153" r:id="rId37"/>
    <p:sldId id="1154" r:id="rId38"/>
    <p:sldId id="1155" r:id="rId39"/>
    <p:sldId id="1156" r:id="rId40"/>
    <p:sldId id="1157" r:id="rId41"/>
    <p:sldId id="1158" r:id="rId42"/>
    <p:sldId id="1159" r:id="rId43"/>
    <p:sldId id="1160" r:id="rId44"/>
    <p:sldId id="1161" r:id="rId45"/>
    <p:sldId id="1162" r:id="rId46"/>
    <p:sldId id="1163" r:id="rId47"/>
    <p:sldId id="1164" r:id="rId48"/>
    <p:sldId id="1165" r:id="rId49"/>
    <p:sldId id="1166" r:id="rId50"/>
    <p:sldId id="1167" r:id="rId51"/>
    <p:sldId id="1168" r:id="rId52"/>
    <p:sldId id="1169" r:id="rId53"/>
    <p:sldId id="1171" r:id="rId54"/>
    <p:sldId id="1172" r:id="rId55"/>
    <p:sldId id="1173" r:id="rId56"/>
    <p:sldId id="1174" r:id="rId57"/>
    <p:sldId id="1175" r:id="rId58"/>
    <p:sldId id="1232" r:id="rId59"/>
    <p:sldId id="1233" r:id="rId60"/>
    <p:sldId id="1234" r:id="rId61"/>
    <p:sldId id="1235" r:id="rId62"/>
    <p:sldId id="1236" r:id="rId63"/>
    <p:sldId id="343" r:id="rId64"/>
    <p:sldId id="344" r:id="rId65"/>
  </p:sldIdLst>
  <p:sldSz cx="12192000" cy="6858000"/>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1" userDrawn="1">
          <p15:clr>
            <a:srgbClr val="A4A3A4"/>
          </p15:clr>
        </p15:guide>
        <p15:guide id="2" pos="41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FFFF"/>
    <a:srgbClr val="FDF731"/>
    <a:srgbClr val="7F8022"/>
    <a:srgbClr val="A00AE6"/>
    <a:srgbClr val="0B0BE5"/>
    <a:srgbClr val="9CC2F0"/>
    <a:srgbClr val="4FFF5B"/>
    <a:srgbClr val="5AFAED"/>
    <a:srgbClr val="6FA3E9"/>
    <a:srgbClr val="FF3D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1681"/>
        <p:guide pos="413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0" Type="http://schemas.openxmlformats.org/officeDocument/2006/relationships/tags" Target="tags/tag423.xml"/><Relationship Id="rId7" Type="http://schemas.openxmlformats.org/officeDocument/2006/relationships/slide" Target="slides/slide5.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notesMaster" Target="notesMasters/notesMaster1.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10.wmf"/><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2.vml.rels><?xml version="1.0" encoding="UTF-8" standalone="yes"?>
<Relationships xmlns="http://schemas.openxmlformats.org/package/2006/relationships"><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4.wmf"/><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4.wmf"/><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5" Type="http://schemas.openxmlformats.org/officeDocument/2006/relationships/image" Target="../media/image22.wmf"/><Relationship Id="rId4" Type="http://schemas.openxmlformats.org/officeDocument/2006/relationships/image" Target="../media/image21.wmf"/><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18.wmf"/><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65.wmf"/><Relationship Id="rId7" Type="http://schemas.openxmlformats.org/officeDocument/2006/relationships/image" Target="../media/image64.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9.vml.rels><?xml version="1.0" encoding="UTF-8" standalone="yes"?>
<Relationships xmlns="http://schemas.openxmlformats.org/package/2006/relationships"><Relationship Id="rId4" Type="http://schemas.openxmlformats.org/officeDocument/2006/relationships/image" Target="../media/image73.wmf"/><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3"/>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4"/>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a:lstStyle/>
          <a:p>
            <a:endParaRPr lang="zh-CN" altLang="en-US" dirty="0"/>
          </a:p>
        </p:txBody>
      </p:sp>
      <p:sp>
        <p:nvSpPr>
          <p:cNvPr id="18" name="灯片编号占位符 17"/>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66.xml"/><Relationship Id="rId6" Type="http://schemas.openxmlformats.org/officeDocument/2006/relationships/image" Target="../media/image4.png"/><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3.png"/><Relationship Id="rId2" Type="http://schemas.openxmlformats.org/officeDocument/2006/relationships/tags" Target="../tags/tag63.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16.bin"/><Relationship Id="rId8" Type="http://schemas.openxmlformats.org/officeDocument/2006/relationships/image" Target="../media/image14.wmf"/><Relationship Id="rId7" Type="http://schemas.openxmlformats.org/officeDocument/2006/relationships/oleObject" Target="../embeddings/oleObject15.bin"/><Relationship Id="rId6" Type="http://schemas.openxmlformats.org/officeDocument/2006/relationships/image" Target="../media/image6.png"/><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9" Type="http://schemas.openxmlformats.org/officeDocument/2006/relationships/vmlDrawing" Target="../drawings/vmlDrawing4.vml"/><Relationship Id="rId18" Type="http://schemas.openxmlformats.org/officeDocument/2006/relationships/slideLayout" Target="../slideLayouts/slideLayout1.xml"/><Relationship Id="rId17" Type="http://schemas.openxmlformats.org/officeDocument/2006/relationships/tags" Target="../tags/tag131.xml"/><Relationship Id="rId16" Type="http://schemas.openxmlformats.org/officeDocument/2006/relationships/image" Target="../media/image22.wmf"/><Relationship Id="rId15" Type="http://schemas.openxmlformats.org/officeDocument/2006/relationships/oleObject" Target="../embeddings/oleObject19.bin"/><Relationship Id="rId14" Type="http://schemas.openxmlformats.org/officeDocument/2006/relationships/image" Target="../media/image21.wmf"/><Relationship Id="rId13" Type="http://schemas.openxmlformats.org/officeDocument/2006/relationships/oleObject" Target="../embeddings/oleObject18.bin"/><Relationship Id="rId12" Type="http://schemas.openxmlformats.org/officeDocument/2006/relationships/image" Target="../media/image20.wmf"/><Relationship Id="rId11" Type="http://schemas.openxmlformats.org/officeDocument/2006/relationships/oleObject" Target="../embeddings/oleObject17.bin"/><Relationship Id="rId10" Type="http://schemas.openxmlformats.org/officeDocument/2006/relationships/image" Target="../media/image19.wmf"/><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9" Type="http://schemas.openxmlformats.org/officeDocument/2006/relationships/image" Target="../media/image23.wmf"/><Relationship Id="rId8" Type="http://schemas.openxmlformats.org/officeDocument/2006/relationships/oleObject" Target="../embeddings/oleObject21.bin"/><Relationship Id="rId7" Type="http://schemas.openxmlformats.org/officeDocument/2006/relationships/image" Target="../media/image10.wmf"/><Relationship Id="rId6" Type="http://schemas.openxmlformats.org/officeDocument/2006/relationships/oleObject" Target="../embeddings/oleObject20.bin"/><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0" Type="http://schemas.openxmlformats.org/officeDocument/2006/relationships/vmlDrawing" Target="../drawings/vmlDrawing5.vml"/><Relationship Id="rId2" Type="http://schemas.openxmlformats.org/officeDocument/2006/relationships/tags" Target="../tags/tag132.xml"/><Relationship Id="rId19" Type="http://schemas.openxmlformats.org/officeDocument/2006/relationships/slideLayout" Target="../slideLayouts/slideLayout1.xml"/><Relationship Id="rId18" Type="http://schemas.openxmlformats.org/officeDocument/2006/relationships/tags" Target="../tags/tag136.xml"/><Relationship Id="rId17" Type="http://schemas.openxmlformats.org/officeDocument/2006/relationships/image" Target="../media/image26.wmf"/><Relationship Id="rId16" Type="http://schemas.openxmlformats.org/officeDocument/2006/relationships/oleObject" Target="../embeddings/oleObject25.bin"/><Relationship Id="rId15" Type="http://schemas.openxmlformats.org/officeDocument/2006/relationships/image" Target="../media/image25.wmf"/><Relationship Id="rId14" Type="http://schemas.openxmlformats.org/officeDocument/2006/relationships/oleObject" Target="../embeddings/oleObject24.bin"/><Relationship Id="rId13" Type="http://schemas.openxmlformats.org/officeDocument/2006/relationships/image" Target="../media/image18.wmf"/><Relationship Id="rId12" Type="http://schemas.openxmlformats.org/officeDocument/2006/relationships/oleObject" Target="../embeddings/oleObject23.bin"/><Relationship Id="rId11" Type="http://schemas.openxmlformats.org/officeDocument/2006/relationships/image" Target="../media/image24.wmf"/><Relationship Id="rId10" Type="http://schemas.openxmlformats.org/officeDocument/2006/relationships/oleObject" Target="../embeddings/oleObject22.bin"/><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tags" Target="../tags/tag141.xml"/><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tags" Target="../tags/tag140.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52.xml"/><Relationship Id="rId6" Type="http://schemas.openxmlformats.org/officeDocument/2006/relationships/image" Target="../media/image32.png"/><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27.bin"/><Relationship Id="rId8" Type="http://schemas.openxmlformats.org/officeDocument/2006/relationships/image" Target="../media/image34.wmf"/><Relationship Id="rId7" Type="http://schemas.openxmlformats.org/officeDocument/2006/relationships/oleObject" Target="../embeddings/oleObject26.bin"/><Relationship Id="rId6" Type="http://schemas.openxmlformats.org/officeDocument/2006/relationships/image" Target="../media/image33.png"/><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5" Type="http://schemas.openxmlformats.org/officeDocument/2006/relationships/vmlDrawing" Target="../drawings/vmlDrawing6.vml"/><Relationship Id="rId14" Type="http://schemas.openxmlformats.org/officeDocument/2006/relationships/slideLayout" Target="../slideLayouts/slideLayout1.xml"/><Relationship Id="rId13" Type="http://schemas.openxmlformats.org/officeDocument/2006/relationships/tags" Target="../tags/tag162.xml"/><Relationship Id="rId12" Type="http://schemas.openxmlformats.org/officeDocument/2006/relationships/image" Target="../media/image36.wmf"/><Relationship Id="rId11" Type="http://schemas.openxmlformats.org/officeDocument/2006/relationships/oleObject" Target="../embeddings/oleObject28.bin"/><Relationship Id="rId10" Type="http://schemas.openxmlformats.org/officeDocument/2006/relationships/image" Target="../media/image35.wmf"/><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67.xml"/><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72.xml"/><Relationship Id="rId6" Type="http://schemas.openxmlformats.org/officeDocument/2006/relationships/image" Target="../media/image39.png"/><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82.xml"/><Relationship Id="rId6" Type="http://schemas.openxmlformats.org/officeDocument/2006/relationships/image" Target="../media/image40.png"/><Relationship Id="rId5" Type="http://schemas.openxmlformats.org/officeDocument/2006/relationships/tags" Target="../tags/tag181.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88.xml"/><Relationship Id="rId7" Type="http://schemas.openxmlformats.org/officeDocument/2006/relationships/image" Target="../media/image41.png"/><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00.xml"/><Relationship Id="rId7" Type="http://schemas.openxmlformats.org/officeDocument/2006/relationships/image" Target="../media/image44.png"/><Relationship Id="rId6" Type="http://schemas.openxmlformats.org/officeDocument/2006/relationships/tags" Target="../tags/tag199.xml"/><Relationship Id="rId5" Type="http://schemas.openxmlformats.org/officeDocument/2006/relationships/tags" Target="../tags/tag198.xml"/><Relationship Id="rId4" Type="http://schemas.openxmlformats.org/officeDocument/2006/relationships/tags" Target="../tags/tag197.xml"/><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06.xml"/><Relationship Id="rId7" Type="http://schemas.openxmlformats.org/officeDocument/2006/relationships/image" Target="../media/image45.png"/><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9" Type="http://schemas.openxmlformats.org/officeDocument/2006/relationships/tags" Target="../tags/tag212.xml"/><Relationship Id="rId8" Type="http://schemas.openxmlformats.org/officeDocument/2006/relationships/image" Target="../media/image47.png"/><Relationship Id="rId7" Type="http://schemas.openxmlformats.org/officeDocument/2006/relationships/image" Target="../media/image46.png"/><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9.png"/><Relationship Id="rId7" Type="http://schemas.openxmlformats.org/officeDocument/2006/relationships/image" Target="../media/image48.png"/><Relationship Id="rId6" Type="http://schemas.openxmlformats.org/officeDocument/2006/relationships/tags" Target="../tags/tag217.xml"/><Relationship Id="rId5" Type="http://schemas.openxmlformats.org/officeDocument/2006/relationships/tags" Target="../tags/tag216.xml"/><Relationship Id="rId4" Type="http://schemas.openxmlformats.org/officeDocument/2006/relationships/tags" Target="../tags/tag215.xml"/><Relationship Id="rId3" Type="http://schemas.openxmlformats.org/officeDocument/2006/relationships/tags" Target="../tags/tag214.xml"/><Relationship Id="rId2" Type="http://schemas.openxmlformats.org/officeDocument/2006/relationships/tags" Target="../tags/tag213.xml"/><Relationship Id="rId11" Type="http://schemas.openxmlformats.org/officeDocument/2006/relationships/slideLayout" Target="../slideLayouts/slideLayout1.xml"/><Relationship Id="rId10" Type="http://schemas.openxmlformats.org/officeDocument/2006/relationships/tags" Target="../tags/tag218.xml"/><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9" Type="http://schemas.openxmlformats.org/officeDocument/2006/relationships/tags" Target="../tags/tag224.xml"/><Relationship Id="rId8" Type="http://schemas.openxmlformats.org/officeDocument/2006/relationships/image" Target="../media/image46.png"/><Relationship Id="rId7" Type="http://schemas.openxmlformats.org/officeDocument/2006/relationships/image" Target="../media/image50.png"/><Relationship Id="rId6" Type="http://schemas.openxmlformats.org/officeDocument/2006/relationships/tags" Target="../tags/tag223.xml"/><Relationship Id="rId5" Type="http://schemas.openxmlformats.org/officeDocument/2006/relationships/tags" Target="../tags/tag222.xml"/><Relationship Id="rId4" Type="http://schemas.openxmlformats.org/officeDocument/2006/relationships/tags" Target="../tags/tag221.xml"/><Relationship Id="rId3" Type="http://schemas.openxmlformats.org/officeDocument/2006/relationships/tags" Target="../tags/tag220.xml"/><Relationship Id="rId2" Type="http://schemas.openxmlformats.org/officeDocument/2006/relationships/tags" Target="../tags/tag219.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29.xml"/><Relationship Id="rId6" Type="http://schemas.openxmlformats.org/officeDocument/2006/relationships/image" Target="../media/image51.png"/><Relationship Id="rId5" Type="http://schemas.openxmlformats.org/officeDocument/2006/relationships/tags" Target="../tags/tag228.xml"/><Relationship Id="rId4" Type="http://schemas.openxmlformats.org/officeDocument/2006/relationships/tags" Target="../tags/tag227.xml"/><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34.xml"/><Relationship Id="rId6" Type="http://schemas.openxmlformats.org/officeDocument/2006/relationships/image" Target="../media/image52.png"/><Relationship Id="rId5" Type="http://schemas.openxmlformats.org/officeDocument/2006/relationships/tags" Target="../tags/tag233.xml"/><Relationship Id="rId4" Type="http://schemas.openxmlformats.org/officeDocument/2006/relationships/tags" Target="../tags/tag232.xml"/><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39.xml"/><Relationship Id="rId6" Type="http://schemas.openxmlformats.org/officeDocument/2006/relationships/image" Target="../media/image53.png"/><Relationship Id="rId5" Type="http://schemas.openxmlformats.org/officeDocument/2006/relationships/tags" Target="../tags/tag238.xml"/><Relationship Id="rId4" Type="http://schemas.openxmlformats.org/officeDocument/2006/relationships/tags" Target="../tags/tag237.xml"/><Relationship Id="rId3" Type="http://schemas.openxmlformats.org/officeDocument/2006/relationships/tags" Target="../tags/tag236.xml"/><Relationship Id="rId2" Type="http://schemas.openxmlformats.org/officeDocument/2006/relationships/tags" Target="../tags/tag235.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44.xml"/><Relationship Id="rId6" Type="http://schemas.openxmlformats.org/officeDocument/2006/relationships/image" Target="../media/image54.png"/><Relationship Id="rId5" Type="http://schemas.openxmlformats.org/officeDocument/2006/relationships/tags" Target="../tags/tag243.xml"/><Relationship Id="rId4" Type="http://schemas.openxmlformats.org/officeDocument/2006/relationships/tags" Target="../tags/tag242.xml"/><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59.xml"/><Relationship Id="rId5" Type="http://schemas.openxmlformats.org/officeDocument/2006/relationships/tags" Target="../tags/tag258.xml"/><Relationship Id="rId4" Type="http://schemas.openxmlformats.org/officeDocument/2006/relationships/tags" Target="../tags/tag257.xml"/><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64.xml"/><Relationship Id="rId5" Type="http://schemas.openxmlformats.org/officeDocument/2006/relationships/tags" Target="../tags/tag263.xml"/><Relationship Id="rId4" Type="http://schemas.openxmlformats.org/officeDocument/2006/relationships/tags" Target="../tags/tag262.xml"/><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70.xml"/><Relationship Id="rId6" Type="http://schemas.openxmlformats.org/officeDocument/2006/relationships/tags" Target="../tags/tag269.xml"/><Relationship Id="rId5" Type="http://schemas.openxmlformats.org/officeDocument/2006/relationships/tags" Target="../tags/tag268.xml"/><Relationship Id="rId4" Type="http://schemas.openxmlformats.org/officeDocument/2006/relationships/tags" Target="../tags/tag267.xml"/><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75.xml"/><Relationship Id="rId6" Type="http://schemas.openxmlformats.org/officeDocument/2006/relationships/image" Target="../media/image33.png"/><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56.png"/><Relationship Id="rId7" Type="http://schemas.openxmlformats.org/officeDocument/2006/relationships/image" Target="../media/image55.png"/><Relationship Id="rId6" Type="http://schemas.openxmlformats.org/officeDocument/2006/relationships/image" Target="../media/image37.png"/><Relationship Id="rId5" Type="http://schemas.openxmlformats.org/officeDocument/2006/relationships/tags" Target="../tags/tag279.xml"/><Relationship Id="rId4" Type="http://schemas.openxmlformats.org/officeDocument/2006/relationships/tags" Target="../tags/tag278.xml"/><Relationship Id="rId3" Type="http://schemas.openxmlformats.org/officeDocument/2006/relationships/tags" Target="../tags/tag277.xml"/><Relationship Id="rId2" Type="http://schemas.openxmlformats.org/officeDocument/2006/relationships/tags" Target="../tags/tag276.xml"/><Relationship Id="rId11" Type="http://schemas.openxmlformats.org/officeDocument/2006/relationships/slideLayout" Target="../slideLayouts/slideLayout1.xml"/><Relationship Id="rId10" Type="http://schemas.openxmlformats.org/officeDocument/2006/relationships/tags" Target="../tags/tag280.xml"/><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85.xml"/><Relationship Id="rId6" Type="http://schemas.openxmlformats.org/officeDocument/2006/relationships/image" Target="../media/image57.png"/><Relationship Id="rId5" Type="http://schemas.openxmlformats.org/officeDocument/2006/relationships/tags" Target="../tags/tag284.xml"/><Relationship Id="rId4" Type="http://schemas.openxmlformats.org/officeDocument/2006/relationships/tags" Target="../tags/tag283.xml"/><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8" Type="http://schemas.openxmlformats.org/officeDocument/2006/relationships/slideLayout" Target="../slideLayouts/slideLayout1.xml"/><Relationship Id="rId17" Type="http://schemas.openxmlformats.org/officeDocument/2006/relationships/tags" Target="../tags/tag90.xml"/><Relationship Id="rId16" Type="http://schemas.openxmlformats.org/officeDocument/2006/relationships/tags" Target="../tags/tag89.xml"/><Relationship Id="rId15" Type="http://schemas.openxmlformats.org/officeDocument/2006/relationships/tags" Target="../tags/tag88.xml"/><Relationship Id="rId14" Type="http://schemas.openxmlformats.org/officeDocument/2006/relationships/tags" Target="../tags/tag87.xml"/><Relationship Id="rId13" Type="http://schemas.openxmlformats.org/officeDocument/2006/relationships/tags" Target="../tags/tag86.xml"/><Relationship Id="rId12" Type="http://schemas.openxmlformats.org/officeDocument/2006/relationships/tags" Target="../tags/tag85.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90.xml"/><Relationship Id="rId5" Type="http://schemas.openxmlformats.org/officeDocument/2006/relationships/tags" Target="../tags/tag289.xml"/><Relationship Id="rId4" Type="http://schemas.openxmlformats.org/officeDocument/2006/relationships/tags" Target="../tags/tag288.xml"/><Relationship Id="rId3" Type="http://schemas.openxmlformats.org/officeDocument/2006/relationships/tags" Target="../tags/tag287.xml"/><Relationship Id="rId2" Type="http://schemas.openxmlformats.org/officeDocument/2006/relationships/tags" Target="../tags/tag286.xml"/><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9" Type="http://schemas.openxmlformats.org/officeDocument/2006/relationships/image" Target="../media/image58.wmf"/><Relationship Id="rId8" Type="http://schemas.openxmlformats.org/officeDocument/2006/relationships/oleObject" Target="../embeddings/oleObject29.bin"/><Relationship Id="rId7" Type="http://schemas.openxmlformats.org/officeDocument/2006/relationships/tags" Target="../tags/tag296.xml"/><Relationship Id="rId6" Type="http://schemas.openxmlformats.org/officeDocument/2006/relationships/tags" Target="../tags/tag295.xml"/><Relationship Id="rId5" Type="http://schemas.openxmlformats.org/officeDocument/2006/relationships/tags" Target="../tags/tag294.xml"/><Relationship Id="rId4" Type="http://schemas.openxmlformats.org/officeDocument/2006/relationships/tags" Target="../tags/tag293.xml"/><Relationship Id="rId3" Type="http://schemas.openxmlformats.org/officeDocument/2006/relationships/tags" Target="../tags/tag292.xml"/><Relationship Id="rId26" Type="http://schemas.openxmlformats.org/officeDocument/2006/relationships/vmlDrawing" Target="../drawings/vmlDrawing7.vml"/><Relationship Id="rId25" Type="http://schemas.openxmlformats.org/officeDocument/2006/relationships/slideLayout" Target="../slideLayouts/slideLayout1.xml"/><Relationship Id="rId24" Type="http://schemas.openxmlformats.org/officeDocument/2006/relationships/tags" Target="../tags/tag297.xml"/><Relationship Id="rId23" Type="http://schemas.openxmlformats.org/officeDocument/2006/relationships/image" Target="../media/image65.wmf"/><Relationship Id="rId22" Type="http://schemas.openxmlformats.org/officeDocument/2006/relationships/oleObject" Target="../embeddings/oleObject36.bin"/><Relationship Id="rId21" Type="http://schemas.openxmlformats.org/officeDocument/2006/relationships/image" Target="../media/image64.wmf"/><Relationship Id="rId20" Type="http://schemas.openxmlformats.org/officeDocument/2006/relationships/oleObject" Target="../embeddings/oleObject35.bin"/><Relationship Id="rId2" Type="http://schemas.openxmlformats.org/officeDocument/2006/relationships/tags" Target="../tags/tag291.xml"/><Relationship Id="rId19" Type="http://schemas.openxmlformats.org/officeDocument/2006/relationships/image" Target="../media/image63.wmf"/><Relationship Id="rId18" Type="http://schemas.openxmlformats.org/officeDocument/2006/relationships/oleObject" Target="../embeddings/oleObject34.bin"/><Relationship Id="rId17" Type="http://schemas.openxmlformats.org/officeDocument/2006/relationships/image" Target="../media/image62.wmf"/><Relationship Id="rId16" Type="http://schemas.openxmlformats.org/officeDocument/2006/relationships/oleObject" Target="../embeddings/oleObject33.bin"/><Relationship Id="rId15" Type="http://schemas.openxmlformats.org/officeDocument/2006/relationships/image" Target="../media/image61.wmf"/><Relationship Id="rId14" Type="http://schemas.openxmlformats.org/officeDocument/2006/relationships/oleObject" Target="../embeddings/oleObject32.bin"/><Relationship Id="rId13" Type="http://schemas.openxmlformats.org/officeDocument/2006/relationships/image" Target="../media/image60.wmf"/><Relationship Id="rId12" Type="http://schemas.openxmlformats.org/officeDocument/2006/relationships/oleObject" Target="../embeddings/oleObject31.bin"/><Relationship Id="rId11" Type="http://schemas.openxmlformats.org/officeDocument/2006/relationships/image" Target="../media/image59.wmf"/><Relationship Id="rId10" Type="http://schemas.openxmlformats.org/officeDocument/2006/relationships/oleObject" Target="../embeddings/oleObject30.bin"/><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9" Type="http://schemas.openxmlformats.org/officeDocument/2006/relationships/image" Target="../media/image66.wmf"/><Relationship Id="rId8" Type="http://schemas.openxmlformats.org/officeDocument/2006/relationships/oleObject" Target="../embeddings/oleObject37.bin"/><Relationship Id="rId7" Type="http://schemas.openxmlformats.org/officeDocument/2006/relationships/tags" Target="../tags/tag303.xml"/><Relationship Id="rId6" Type="http://schemas.openxmlformats.org/officeDocument/2006/relationships/tags" Target="../tags/tag302.xml"/><Relationship Id="rId5" Type="http://schemas.openxmlformats.org/officeDocument/2006/relationships/tags" Target="../tags/tag301.xml"/><Relationship Id="rId4" Type="http://schemas.openxmlformats.org/officeDocument/2006/relationships/tags" Target="../tags/tag300.xml"/><Relationship Id="rId3" Type="http://schemas.openxmlformats.org/officeDocument/2006/relationships/tags" Target="../tags/tag299.xml"/><Relationship Id="rId2" Type="http://schemas.openxmlformats.org/officeDocument/2006/relationships/tags" Target="../tags/tag298.xml"/><Relationship Id="rId15" Type="http://schemas.openxmlformats.org/officeDocument/2006/relationships/vmlDrawing" Target="../drawings/vmlDrawing8.vml"/><Relationship Id="rId14" Type="http://schemas.openxmlformats.org/officeDocument/2006/relationships/slideLayout" Target="../slideLayouts/slideLayout1.xml"/><Relationship Id="rId13" Type="http://schemas.openxmlformats.org/officeDocument/2006/relationships/tags" Target="../tags/tag304.xml"/><Relationship Id="rId12" Type="http://schemas.openxmlformats.org/officeDocument/2006/relationships/image" Target="../media/image68.png"/><Relationship Id="rId11" Type="http://schemas.openxmlformats.org/officeDocument/2006/relationships/image" Target="../media/image67.wmf"/><Relationship Id="rId10" Type="http://schemas.openxmlformats.org/officeDocument/2006/relationships/oleObject" Target="../embeddings/oleObject38.bin"/><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9" Type="http://schemas.openxmlformats.org/officeDocument/2006/relationships/oleObject" Target="../embeddings/oleObject39.bin"/><Relationship Id="rId8" Type="http://schemas.openxmlformats.org/officeDocument/2006/relationships/image" Target="../media/image69.png"/><Relationship Id="rId7" Type="http://schemas.openxmlformats.org/officeDocument/2006/relationships/tags" Target="../tags/tag310.xml"/><Relationship Id="rId6" Type="http://schemas.openxmlformats.org/officeDocument/2006/relationships/tags" Target="../tags/tag309.xml"/><Relationship Id="rId5" Type="http://schemas.openxmlformats.org/officeDocument/2006/relationships/tags" Target="../tags/tag308.xml"/><Relationship Id="rId4" Type="http://schemas.openxmlformats.org/officeDocument/2006/relationships/tags" Target="../tags/tag307.xml"/><Relationship Id="rId3" Type="http://schemas.openxmlformats.org/officeDocument/2006/relationships/tags" Target="../tags/tag306.xml"/><Relationship Id="rId2" Type="http://schemas.openxmlformats.org/officeDocument/2006/relationships/tags" Target="../tags/tag305.xml"/><Relationship Id="rId19" Type="http://schemas.openxmlformats.org/officeDocument/2006/relationships/vmlDrawing" Target="../drawings/vmlDrawing9.vml"/><Relationship Id="rId18" Type="http://schemas.openxmlformats.org/officeDocument/2006/relationships/slideLayout" Target="../slideLayouts/slideLayout1.xml"/><Relationship Id="rId17" Type="http://schemas.openxmlformats.org/officeDocument/2006/relationships/tags" Target="../tags/tag311.xml"/><Relationship Id="rId16" Type="http://schemas.openxmlformats.org/officeDocument/2006/relationships/image" Target="../media/image73.wmf"/><Relationship Id="rId15" Type="http://schemas.openxmlformats.org/officeDocument/2006/relationships/oleObject" Target="../embeddings/oleObject42.bin"/><Relationship Id="rId14" Type="http://schemas.openxmlformats.org/officeDocument/2006/relationships/image" Target="../media/image72.wmf"/><Relationship Id="rId13" Type="http://schemas.openxmlformats.org/officeDocument/2006/relationships/oleObject" Target="../embeddings/oleObject41.bin"/><Relationship Id="rId12" Type="http://schemas.openxmlformats.org/officeDocument/2006/relationships/image" Target="../media/image71.wmf"/><Relationship Id="rId11" Type="http://schemas.openxmlformats.org/officeDocument/2006/relationships/oleObject" Target="../embeddings/oleObject40.bin"/><Relationship Id="rId10" Type="http://schemas.openxmlformats.org/officeDocument/2006/relationships/image" Target="../media/image70.wmf"/><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9" Type="http://schemas.openxmlformats.org/officeDocument/2006/relationships/image" Target="../media/image75.png"/><Relationship Id="rId8" Type="http://schemas.openxmlformats.org/officeDocument/2006/relationships/image" Target="../media/image74.png"/><Relationship Id="rId7" Type="http://schemas.openxmlformats.org/officeDocument/2006/relationships/tags" Target="../tags/tag317.xml"/><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tags" Target="../tags/tag314.xml"/><Relationship Id="rId3" Type="http://schemas.openxmlformats.org/officeDocument/2006/relationships/tags" Target="../tags/tag313.xml"/><Relationship Id="rId2" Type="http://schemas.openxmlformats.org/officeDocument/2006/relationships/tags" Target="../tags/tag312.xml"/><Relationship Id="rId11" Type="http://schemas.openxmlformats.org/officeDocument/2006/relationships/slideLayout" Target="../slideLayouts/slideLayout1.xml"/><Relationship Id="rId10" Type="http://schemas.openxmlformats.org/officeDocument/2006/relationships/tags" Target="../tags/tag318.xml"/><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9" Type="http://schemas.openxmlformats.org/officeDocument/2006/relationships/image" Target="../media/image77.png"/><Relationship Id="rId8" Type="http://schemas.openxmlformats.org/officeDocument/2006/relationships/image" Target="../media/image76.png"/><Relationship Id="rId7" Type="http://schemas.openxmlformats.org/officeDocument/2006/relationships/tags" Target="../tags/tag324.xml"/><Relationship Id="rId6" Type="http://schemas.openxmlformats.org/officeDocument/2006/relationships/tags" Target="../tags/tag323.xml"/><Relationship Id="rId5" Type="http://schemas.openxmlformats.org/officeDocument/2006/relationships/tags" Target="../tags/tag322.xml"/><Relationship Id="rId4" Type="http://schemas.openxmlformats.org/officeDocument/2006/relationships/tags" Target="../tags/tag321.xml"/><Relationship Id="rId3" Type="http://schemas.openxmlformats.org/officeDocument/2006/relationships/tags" Target="../tags/tag320.xml"/><Relationship Id="rId2" Type="http://schemas.openxmlformats.org/officeDocument/2006/relationships/tags" Target="../tags/tag319.xml"/><Relationship Id="rId14" Type="http://schemas.openxmlformats.org/officeDocument/2006/relationships/slideLayout" Target="../slideLayouts/slideLayout1.xml"/><Relationship Id="rId13" Type="http://schemas.openxmlformats.org/officeDocument/2006/relationships/tags" Target="../tags/tag325.xml"/><Relationship Id="rId12" Type="http://schemas.openxmlformats.org/officeDocument/2006/relationships/image" Target="../media/image80.png"/><Relationship Id="rId11" Type="http://schemas.openxmlformats.org/officeDocument/2006/relationships/image" Target="../media/image79.png"/><Relationship Id="rId10" Type="http://schemas.openxmlformats.org/officeDocument/2006/relationships/image" Target="../media/image78.png"/><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9" Type="http://schemas.openxmlformats.org/officeDocument/2006/relationships/tags" Target="../tags/tag332.xml"/><Relationship Id="rId8" Type="http://schemas.openxmlformats.org/officeDocument/2006/relationships/tags" Target="../tags/tag331.xml"/><Relationship Id="rId7" Type="http://schemas.openxmlformats.org/officeDocument/2006/relationships/image" Target="../media/image81.png"/><Relationship Id="rId6" Type="http://schemas.openxmlformats.org/officeDocument/2006/relationships/tags" Target="../tags/tag330.xml"/><Relationship Id="rId5" Type="http://schemas.openxmlformats.org/officeDocument/2006/relationships/tags" Target="../tags/tag329.xml"/><Relationship Id="rId4" Type="http://schemas.openxmlformats.org/officeDocument/2006/relationships/tags" Target="../tags/tag328.xml"/><Relationship Id="rId3" Type="http://schemas.openxmlformats.org/officeDocument/2006/relationships/tags" Target="../tags/tag327.xml"/><Relationship Id="rId2" Type="http://schemas.openxmlformats.org/officeDocument/2006/relationships/tags" Target="../tags/tag326.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337.xml"/><Relationship Id="rId6" Type="http://schemas.openxmlformats.org/officeDocument/2006/relationships/image" Target="../media/image82.png"/><Relationship Id="rId5" Type="http://schemas.openxmlformats.org/officeDocument/2006/relationships/tags" Target="../tags/tag336.xml"/><Relationship Id="rId4" Type="http://schemas.openxmlformats.org/officeDocument/2006/relationships/tags" Target="../tags/tag335.xml"/><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9" Type="http://schemas.openxmlformats.org/officeDocument/2006/relationships/tags" Target="../tags/tag342.xml"/><Relationship Id="rId8" Type="http://schemas.openxmlformats.org/officeDocument/2006/relationships/image" Target="../media/image85.png"/><Relationship Id="rId7" Type="http://schemas.openxmlformats.org/officeDocument/2006/relationships/image" Target="../media/image84.png"/><Relationship Id="rId6" Type="http://schemas.openxmlformats.org/officeDocument/2006/relationships/image" Target="../media/image83.png"/><Relationship Id="rId5" Type="http://schemas.openxmlformats.org/officeDocument/2006/relationships/tags" Target="../tags/tag341.xml"/><Relationship Id="rId4" Type="http://schemas.openxmlformats.org/officeDocument/2006/relationships/tags" Target="../tags/tag340.xml"/><Relationship Id="rId3" Type="http://schemas.openxmlformats.org/officeDocument/2006/relationships/tags" Target="../tags/tag339.xml"/><Relationship Id="rId2" Type="http://schemas.openxmlformats.org/officeDocument/2006/relationships/tags" Target="../tags/tag338.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347.xml"/><Relationship Id="rId6" Type="http://schemas.openxmlformats.org/officeDocument/2006/relationships/image" Target="../media/image86.png"/><Relationship Id="rId5" Type="http://schemas.openxmlformats.org/officeDocument/2006/relationships/tags" Target="../tags/tag346.xml"/><Relationship Id="rId4" Type="http://schemas.openxmlformats.org/officeDocument/2006/relationships/tags" Target="../tags/tag345.xml"/><Relationship Id="rId3" Type="http://schemas.openxmlformats.org/officeDocument/2006/relationships/tags" Target="../tags/tag344.xml"/><Relationship Id="rId2" Type="http://schemas.openxmlformats.org/officeDocument/2006/relationships/tags" Target="../tags/tag343.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8" Type="http://schemas.openxmlformats.org/officeDocument/2006/relationships/slideLayout" Target="../slideLayouts/slideLayout1.xml"/><Relationship Id="rId17" Type="http://schemas.openxmlformats.org/officeDocument/2006/relationships/tags" Target="../tags/tag105.xml"/><Relationship Id="rId16" Type="http://schemas.openxmlformats.org/officeDocument/2006/relationships/image" Target="../media/image5.png"/><Relationship Id="rId15" Type="http://schemas.openxmlformats.org/officeDocument/2006/relationships/tags" Target="../tags/tag104.xml"/><Relationship Id="rId14" Type="http://schemas.openxmlformats.org/officeDocument/2006/relationships/tags" Target="../tags/tag103.xml"/><Relationship Id="rId13" Type="http://schemas.openxmlformats.org/officeDocument/2006/relationships/tags" Target="../tags/tag102.xml"/><Relationship Id="rId12" Type="http://schemas.openxmlformats.org/officeDocument/2006/relationships/tags" Target="../tags/tag101.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52.xml"/><Relationship Id="rId5" Type="http://schemas.openxmlformats.org/officeDocument/2006/relationships/tags" Target="../tags/tag351.xml"/><Relationship Id="rId4" Type="http://schemas.openxmlformats.org/officeDocument/2006/relationships/tags" Target="../tags/tag350.xml"/><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357.xml"/><Relationship Id="rId6" Type="http://schemas.openxmlformats.org/officeDocument/2006/relationships/image" Target="../media/image87.png"/><Relationship Id="rId5" Type="http://schemas.openxmlformats.org/officeDocument/2006/relationships/tags" Target="../tags/tag356.xml"/><Relationship Id="rId4" Type="http://schemas.openxmlformats.org/officeDocument/2006/relationships/tags" Target="../tags/tag355.xml"/><Relationship Id="rId3" Type="http://schemas.openxmlformats.org/officeDocument/2006/relationships/tags" Target="../tags/tag354.xml"/><Relationship Id="rId2" Type="http://schemas.openxmlformats.org/officeDocument/2006/relationships/tags" Target="../tags/tag353.xml"/><Relationship Id="rId1" Type="http://schemas.openxmlformats.org/officeDocument/2006/relationships/image" Target="../media/image2.png"/></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363.xml"/><Relationship Id="rId6" Type="http://schemas.openxmlformats.org/officeDocument/2006/relationships/tags" Target="../tags/tag362.xml"/><Relationship Id="rId5" Type="http://schemas.openxmlformats.org/officeDocument/2006/relationships/tags" Target="../tags/tag361.xml"/><Relationship Id="rId4" Type="http://schemas.openxmlformats.org/officeDocument/2006/relationships/tags" Target="../tags/tag360.xml"/><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image" Target="../media/image2.png"/></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68.xml"/><Relationship Id="rId5" Type="http://schemas.openxmlformats.org/officeDocument/2006/relationships/tags" Target="../tags/tag367.xml"/><Relationship Id="rId4" Type="http://schemas.openxmlformats.org/officeDocument/2006/relationships/tags" Target="../tags/tag366.xml"/><Relationship Id="rId3" Type="http://schemas.openxmlformats.org/officeDocument/2006/relationships/tags" Target="../tags/tag365.xml"/><Relationship Id="rId2" Type="http://schemas.openxmlformats.org/officeDocument/2006/relationships/tags" Target="../tags/tag364.xml"/><Relationship Id="rId1" Type="http://schemas.openxmlformats.org/officeDocument/2006/relationships/image" Target="../media/image2.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374.xml"/><Relationship Id="rId6" Type="http://schemas.openxmlformats.org/officeDocument/2006/relationships/tags" Target="../tags/tag373.xml"/><Relationship Id="rId5" Type="http://schemas.openxmlformats.org/officeDocument/2006/relationships/tags" Target="../tags/tag372.xml"/><Relationship Id="rId4" Type="http://schemas.openxmlformats.org/officeDocument/2006/relationships/tags" Target="../tags/tag371.xml"/><Relationship Id="rId3" Type="http://schemas.openxmlformats.org/officeDocument/2006/relationships/tags" Target="../tags/tag370.xml"/><Relationship Id="rId2" Type="http://schemas.openxmlformats.org/officeDocument/2006/relationships/tags" Target="../tags/tag369.xml"/><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80.xml"/><Relationship Id="rId7" Type="http://schemas.openxmlformats.org/officeDocument/2006/relationships/image" Target="../media/image88.png"/><Relationship Id="rId6" Type="http://schemas.openxmlformats.org/officeDocument/2006/relationships/tags" Target="../tags/tag379.xml"/><Relationship Id="rId5" Type="http://schemas.openxmlformats.org/officeDocument/2006/relationships/tags" Target="../tags/tag378.xml"/><Relationship Id="rId4" Type="http://schemas.openxmlformats.org/officeDocument/2006/relationships/tags" Target="../tags/tag377.xml"/><Relationship Id="rId3" Type="http://schemas.openxmlformats.org/officeDocument/2006/relationships/tags" Target="../tags/tag376.xml"/><Relationship Id="rId2" Type="http://schemas.openxmlformats.org/officeDocument/2006/relationships/tags" Target="../tags/tag375.xml"/><Relationship Id="rId1" Type="http://schemas.openxmlformats.org/officeDocument/2006/relationships/image" Target="../media/image2.png"/></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86.xml"/><Relationship Id="rId7" Type="http://schemas.openxmlformats.org/officeDocument/2006/relationships/image" Target="../media/image89.png"/><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tags" Target="../tags/tag383.xml"/><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image" Target="../media/image2.png"/></Relationships>
</file>

<file path=ppt/slides/_rels/slide57.xml.rels><?xml version="1.0" encoding="UTF-8" standalone="yes"?>
<Relationships xmlns="http://schemas.openxmlformats.org/package/2006/relationships"><Relationship Id="rId9" Type="http://schemas.openxmlformats.org/officeDocument/2006/relationships/image" Target="../media/image91.wmf"/><Relationship Id="rId8" Type="http://schemas.openxmlformats.org/officeDocument/2006/relationships/oleObject" Target="../embeddings/oleObject43.bin"/><Relationship Id="rId7" Type="http://schemas.openxmlformats.org/officeDocument/2006/relationships/image" Target="../media/image90.png"/><Relationship Id="rId6" Type="http://schemas.openxmlformats.org/officeDocument/2006/relationships/tags" Target="../tags/tag391.xml"/><Relationship Id="rId5" Type="http://schemas.openxmlformats.org/officeDocument/2006/relationships/tags" Target="../tags/tag390.xml"/><Relationship Id="rId4" Type="http://schemas.openxmlformats.org/officeDocument/2006/relationships/tags" Target="../tags/tag389.xml"/><Relationship Id="rId3" Type="http://schemas.openxmlformats.org/officeDocument/2006/relationships/tags" Target="../tags/tag388.xml"/><Relationship Id="rId2" Type="http://schemas.openxmlformats.org/officeDocument/2006/relationships/tags" Target="../tags/tag387.xml"/><Relationship Id="rId16" Type="http://schemas.openxmlformats.org/officeDocument/2006/relationships/vmlDrawing" Target="../drawings/vmlDrawing10.vml"/><Relationship Id="rId15" Type="http://schemas.openxmlformats.org/officeDocument/2006/relationships/slideLayout" Target="../slideLayouts/slideLayout1.xml"/><Relationship Id="rId14" Type="http://schemas.openxmlformats.org/officeDocument/2006/relationships/tags" Target="../tags/tag392.xml"/><Relationship Id="rId13" Type="http://schemas.openxmlformats.org/officeDocument/2006/relationships/image" Target="../media/image94.png"/><Relationship Id="rId12" Type="http://schemas.openxmlformats.org/officeDocument/2006/relationships/image" Target="../media/image93.png"/><Relationship Id="rId11" Type="http://schemas.openxmlformats.org/officeDocument/2006/relationships/image" Target="../media/image92.wmf"/><Relationship Id="rId10" Type="http://schemas.openxmlformats.org/officeDocument/2006/relationships/oleObject" Target="../embeddings/oleObject44.bin"/><Relationship Id="rId1" Type="http://schemas.openxmlformats.org/officeDocument/2006/relationships/image" Target="../media/image2.png"/></Relationships>
</file>

<file path=ppt/slides/_rels/slide58.xml.rels><?xml version="1.0" encoding="UTF-8" standalone="yes"?>
<Relationships xmlns="http://schemas.openxmlformats.org/package/2006/relationships"><Relationship Id="rId9" Type="http://schemas.openxmlformats.org/officeDocument/2006/relationships/tags" Target="../tags/tag398.xml"/><Relationship Id="rId8" Type="http://schemas.openxmlformats.org/officeDocument/2006/relationships/image" Target="../media/image96.png"/><Relationship Id="rId7" Type="http://schemas.openxmlformats.org/officeDocument/2006/relationships/image" Target="../media/image95.png"/><Relationship Id="rId6" Type="http://schemas.openxmlformats.org/officeDocument/2006/relationships/tags" Target="../tags/tag397.xml"/><Relationship Id="rId5" Type="http://schemas.openxmlformats.org/officeDocument/2006/relationships/tags" Target="../tags/tag396.xml"/><Relationship Id="rId4" Type="http://schemas.openxmlformats.org/officeDocument/2006/relationships/tags" Target="../tags/tag395.xml"/><Relationship Id="rId3" Type="http://schemas.openxmlformats.org/officeDocument/2006/relationships/tags" Target="../tags/tag394.xml"/><Relationship Id="rId2" Type="http://schemas.openxmlformats.org/officeDocument/2006/relationships/tags" Target="../tags/tag393.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404.xml"/><Relationship Id="rId7" Type="http://schemas.openxmlformats.org/officeDocument/2006/relationships/image" Target="../media/image97.png"/><Relationship Id="rId6" Type="http://schemas.openxmlformats.org/officeDocument/2006/relationships/tags" Target="../tags/tag403.xml"/><Relationship Id="rId5" Type="http://schemas.openxmlformats.org/officeDocument/2006/relationships/tags" Target="../tags/tag402.xml"/><Relationship Id="rId4" Type="http://schemas.openxmlformats.org/officeDocument/2006/relationships/tags" Target="../tags/tag401.xml"/><Relationship Id="rId3" Type="http://schemas.openxmlformats.org/officeDocument/2006/relationships/tags" Target="../tags/tag400.xml"/><Relationship Id="rId2" Type="http://schemas.openxmlformats.org/officeDocument/2006/relationships/tags" Target="../tags/tag399.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9" Type="http://schemas.openxmlformats.org/officeDocument/2006/relationships/image" Target="../media/image100.png"/><Relationship Id="rId8" Type="http://schemas.openxmlformats.org/officeDocument/2006/relationships/image" Target="../media/image99.png"/><Relationship Id="rId7" Type="http://schemas.openxmlformats.org/officeDocument/2006/relationships/image" Target="../media/image98.png"/><Relationship Id="rId6" Type="http://schemas.openxmlformats.org/officeDocument/2006/relationships/tags" Target="../tags/tag409.xml"/><Relationship Id="rId5" Type="http://schemas.openxmlformats.org/officeDocument/2006/relationships/tags" Target="../tags/tag408.xml"/><Relationship Id="rId4" Type="http://schemas.openxmlformats.org/officeDocument/2006/relationships/tags" Target="../tags/tag407.xml"/><Relationship Id="rId3" Type="http://schemas.openxmlformats.org/officeDocument/2006/relationships/tags" Target="../tags/tag406.xml"/><Relationship Id="rId2" Type="http://schemas.openxmlformats.org/officeDocument/2006/relationships/tags" Target="../tags/tag405.xml"/><Relationship Id="rId11" Type="http://schemas.openxmlformats.org/officeDocument/2006/relationships/slideLayout" Target="../slideLayouts/slideLayout1.xml"/><Relationship Id="rId10" Type="http://schemas.openxmlformats.org/officeDocument/2006/relationships/tags" Target="../tags/tag410.xml"/><Relationship Id="rId1" Type="http://schemas.openxmlformats.org/officeDocument/2006/relationships/image" Target="../media/image2.png"/></Relationships>
</file>

<file path=ppt/slides/_rels/slide6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416.xml"/><Relationship Id="rId7" Type="http://schemas.openxmlformats.org/officeDocument/2006/relationships/image" Target="../media/image101.png"/><Relationship Id="rId6" Type="http://schemas.openxmlformats.org/officeDocument/2006/relationships/tags" Target="../tags/tag415.xml"/><Relationship Id="rId5" Type="http://schemas.openxmlformats.org/officeDocument/2006/relationships/tags" Target="../tags/tag414.xml"/><Relationship Id="rId4" Type="http://schemas.openxmlformats.org/officeDocument/2006/relationships/tags" Target="../tags/tag413.xml"/><Relationship Id="rId3" Type="http://schemas.openxmlformats.org/officeDocument/2006/relationships/tags" Target="../tags/tag412.xml"/><Relationship Id="rId2" Type="http://schemas.openxmlformats.org/officeDocument/2006/relationships/tags" Target="../tags/tag411.xml"/><Relationship Id="rId1" Type="http://schemas.openxmlformats.org/officeDocument/2006/relationships/image" Target="../media/image2.png"/></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419.xml"/><Relationship Id="rId3" Type="http://schemas.openxmlformats.org/officeDocument/2006/relationships/tags" Target="../tags/tag418.xml"/><Relationship Id="rId2" Type="http://schemas.openxmlformats.org/officeDocument/2006/relationships/tags" Target="../tags/tag417.xml"/><Relationship Id="rId1" Type="http://schemas.openxmlformats.org/officeDocument/2006/relationships/image" Target="../media/image2.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422.xml"/><Relationship Id="rId3" Type="http://schemas.openxmlformats.org/officeDocument/2006/relationships/tags" Target="../tags/tag421.xml"/><Relationship Id="rId2" Type="http://schemas.openxmlformats.org/officeDocument/2006/relationships/tags" Target="../tags/tag420.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9" Type="http://schemas.openxmlformats.org/officeDocument/2006/relationships/oleObject" Target="../embeddings/oleObject2.bin"/><Relationship Id="rId8" Type="http://schemas.openxmlformats.org/officeDocument/2006/relationships/image" Target="../media/image7.wmf"/><Relationship Id="rId7" Type="http://schemas.openxmlformats.org/officeDocument/2006/relationships/oleObject" Target="../embeddings/oleObject1.bin"/><Relationship Id="rId6" Type="http://schemas.openxmlformats.org/officeDocument/2006/relationships/image" Target="../media/image6.png"/><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7" Type="http://schemas.openxmlformats.org/officeDocument/2006/relationships/vmlDrawing" Target="../drawings/vmlDrawing1.vml"/><Relationship Id="rId16" Type="http://schemas.openxmlformats.org/officeDocument/2006/relationships/slideLayout" Target="../slideLayouts/slideLayout1.xml"/><Relationship Id="rId15" Type="http://schemas.openxmlformats.org/officeDocument/2006/relationships/tags" Target="../tags/tag116.xml"/><Relationship Id="rId14" Type="http://schemas.openxmlformats.org/officeDocument/2006/relationships/image" Target="../media/image10.wmf"/><Relationship Id="rId13" Type="http://schemas.openxmlformats.org/officeDocument/2006/relationships/oleObject" Target="../embeddings/oleObject4.bin"/><Relationship Id="rId12" Type="http://schemas.openxmlformats.org/officeDocument/2006/relationships/image" Target="../media/image9.wmf"/><Relationship Id="rId11" Type="http://schemas.openxmlformats.org/officeDocument/2006/relationships/oleObject" Target="../embeddings/oleObject3.bin"/><Relationship Id="rId10" Type="http://schemas.openxmlformats.org/officeDocument/2006/relationships/image" Target="../media/image8.wmf"/><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9" Type="http://schemas.openxmlformats.org/officeDocument/2006/relationships/oleObject" Target="../embeddings/oleObject6.bin"/><Relationship Id="rId8" Type="http://schemas.openxmlformats.org/officeDocument/2006/relationships/image" Target="../media/image11.wmf"/><Relationship Id="rId7" Type="http://schemas.openxmlformats.org/officeDocument/2006/relationships/oleObject" Target="../embeddings/oleObject5.bin"/><Relationship Id="rId6" Type="http://schemas.openxmlformats.org/officeDocument/2006/relationships/image" Target="../media/image6.png"/><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2" Type="http://schemas.openxmlformats.org/officeDocument/2006/relationships/vmlDrawing" Target="../drawings/vmlDrawing2.vml"/><Relationship Id="rId21" Type="http://schemas.openxmlformats.org/officeDocument/2006/relationships/slideLayout" Target="../slideLayouts/slideLayout1.xml"/><Relationship Id="rId20" Type="http://schemas.openxmlformats.org/officeDocument/2006/relationships/tags" Target="../tags/tag121.xml"/><Relationship Id="rId2" Type="http://schemas.openxmlformats.org/officeDocument/2006/relationships/tags" Target="../tags/tag117.xml"/><Relationship Id="rId19" Type="http://schemas.openxmlformats.org/officeDocument/2006/relationships/image" Target="../media/image16.wmf"/><Relationship Id="rId18" Type="http://schemas.openxmlformats.org/officeDocument/2006/relationships/oleObject" Target="../embeddings/oleObject11.bin"/><Relationship Id="rId17" Type="http://schemas.openxmlformats.org/officeDocument/2006/relationships/image" Target="../media/image15.wmf"/><Relationship Id="rId16" Type="http://schemas.openxmlformats.org/officeDocument/2006/relationships/oleObject" Target="../embeddings/oleObject10.bin"/><Relationship Id="rId15" Type="http://schemas.openxmlformats.org/officeDocument/2006/relationships/oleObject" Target="../embeddings/oleObject9.bin"/><Relationship Id="rId14" Type="http://schemas.openxmlformats.org/officeDocument/2006/relationships/image" Target="../media/image14.wmf"/><Relationship Id="rId13" Type="http://schemas.openxmlformats.org/officeDocument/2006/relationships/oleObject" Target="../embeddings/oleObject8.bin"/><Relationship Id="rId12" Type="http://schemas.openxmlformats.org/officeDocument/2006/relationships/image" Target="../media/image13.wmf"/><Relationship Id="rId11" Type="http://schemas.openxmlformats.org/officeDocument/2006/relationships/oleObject" Target="../embeddings/oleObject7.bin"/><Relationship Id="rId10" Type="http://schemas.openxmlformats.org/officeDocument/2006/relationships/image" Target="../media/image12.wmf"/><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oleObject" Target="../embeddings/oleObject13.bin"/><Relationship Id="rId8" Type="http://schemas.openxmlformats.org/officeDocument/2006/relationships/image" Target="../media/image17.wmf"/><Relationship Id="rId7" Type="http://schemas.openxmlformats.org/officeDocument/2006/relationships/oleObject" Target="../embeddings/oleObject12.bin"/><Relationship Id="rId6" Type="http://schemas.openxmlformats.org/officeDocument/2006/relationships/image" Target="../media/image6.png"/><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5" Type="http://schemas.openxmlformats.org/officeDocument/2006/relationships/vmlDrawing" Target="../drawings/vmlDrawing3.vml"/><Relationship Id="rId14" Type="http://schemas.openxmlformats.org/officeDocument/2006/relationships/slideLayout" Target="../slideLayouts/slideLayout1.xml"/><Relationship Id="rId13" Type="http://schemas.openxmlformats.org/officeDocument/2006/relationships/tags" Target="../tags/tag126.xml"/><Relationship Id="rId12" Type="http://schemas.openxmlformats.org/officeDocument/2006/relationships/image" Target="../media/image18.wmf"/><Relationship Id="rId11" Type="http://schemas.openxmlformats.org/officeDocument/2006/relationships/oleObject" Target="../embeddings/oleObject14.bin"/><Relationship Id="rId10" Type="http://schemas.openxmlformats.org/officeDocument/2006/relationships/image" Target="../media/image14.wmf"/><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标题 8"/>
          <p:cNvSpPr>
            <a:spLocks noGrp="1"/>
          </p:cNvSpPr>
          <p:nvPr>
            <p:ph type="ctrTitle"/>
            <p:custDataLst>
              <p:tags r:id="rId2"/>
            </p:custDataLst>
          </p:nvPr>
        </p:nvSpPr>
        <p:spPr>
          <a:xfrm>
            <a:off x="4507230" y="647065"/>
            <a:ext cx="7706995" cy="2007870"/>
          </a:xfrm>
        </p:spPr>
        <p:txBody>
          <a:bodyPr>
            <a:noAutofit/>
          </a:bodyPr>
          <a:p>
            <a:pPr algn="ctr">
              <a:lnSpc>
                <a:spcPct val="120000"/>
              </a:lnSpc>
            </a:pPr>
            <a:r>
              <a:rPr lang="zh-CN" altLang="en-US" sz="4800">
                <a:solidFill>
                  <a:srgbClr val="9CC2F0"/>
                </a:solidFill>
              </a:rPr>
              <a:t>第</a:t>
            </a:r>
            <a:r>
              <a:rPr lang="en-US" altLang="zh-CN" sz="4800">
                <a:solidFill>
                  <a:srgbClr val="9CC2F0"/>
                </a:solidFill>
              </a:rPr>
              <a:t>1</a:t>
            </a:r>
            <a:r>
              <a:rPr lang="zh-CN" altLang="en-US" sz="4800">
                <a:solidFill>
                  <a:srgbClr val="9CC2F0"/>
                </a:solidFill>
              </a:rPr>
              <a:t>季</a:t>
            </a:r>
            <a:br>
              <a:rPr lang="zh-CN" altLang="en-US" sz="4800">
                <a:solidFill>
                  <a:srgbClr val="9CC2F0"/>
                </a:solidFill>
              </a:rPr>
            </a:br>
            <a:r>
              <a:rPr lang="zh-CN" altLang="en-US" sz="4400">
                <a:solidFill>
                  <a:srgbClr val="FFFF00"/>
                </a:solidFill>
              </a:rPr>
              <a:t>第</a:t>
            </a:r>
            <a:r>
              <a:rPr lang="en-US" altLang="zh-CN" sz="4400">
                <a:solidFill>
                  <a:srgbClr val="FFFF00"/>
                </a:solidFill>
              </a:rPr>
              <a:t>10</a:t>
            </a:r>
            <a:r>
              <a:rPr lang="zh-CN" altLang="en-US" sz="4400">
                <a:solidFill>
                  <a:srgbClr val="FFFF00"/>
                </a:solidFill>
              </a:rPr>
              <a:t>章：其他</a:t>
            </a:r>
            <a:r>
              <a:rPr lang="en-US" altLang="zh-CN" sz="4400">
                <a:solidFill>
                  <a:srgbClr val="FFFF00"/>
                </a:solidFill>
              </a:rPr>
              <a:t>SLAM</a:t>
            </a:r>
            <a:r>
              <a:rPr lang="zh-CN" altLang="en-US" sz="4400">
                <a:solidFill>
                  <a:srgbClr val="FFFF00"/>
                </a:solidFill>
              </a:rPr>
              <a:t>系统</a:t>
            </a:r>
            <a:br>
              <a:rPr lang="zh-CN" altLang="en-US" sz="4800">
                <a:solidFill>
                  <a:srgbClr val="FFFF00"/>
                </a:solidFill>
              </a:rPr>
            </a:br>
            <a:endParaRPr lang="zh-CN" altLang="en-US" sz="1400" b="0">
              <a:solidFill>
                <a:srgbClr val="FFFF00"/>
              </a:solidFill>
            </a:endParaRPr>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pic>
        <p:nvPicPr>
          <p:cNvPr id="13" name="图片 12" descr="图书封面(正面)800x800"/>
          <p:cNvPicPr>
            <a:picLocks noChangeAspect="1"/>
          </p:cNvPicPr>
          <p:nvPr/>
        </p:nvPicPr>
        <p:blipFill>
          <a:blip r:embed="rId3"/>
          <a:stretch>
            <a:fillRect/>
          </a:stretch>
        </p:blipFill>
        <p:spPr>
          <a:xfrm>
            <a:off x="-306070" y="551815"/>
            <a:ext cx="5755005" cy="5755005"/>
          </a:xfrm>
          <a:prstGeom prst="rect">
            <a:avLst/>
          </a:prstGeom>
        </p:spPr>
      </p:pic>
      <p:sp>
        <p:nvSpPr>
          <p:cNvPr id="15" name="副标题 2"/>
          <p:cNvSpPr>
            <a:spLocks noGrp="1"/>
          </p:cNvSpPr>
          <p:nvPr>
            <p:custDataLst>
              <p:tags r:id="rId4"/>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3" name="副标题 2"/>
          <p:cNvSpPr>
            <a:spLocks noGrp="1"/>
          </p:cNvSpPr>
          <p:nvPr>
            <p:ph type="subTitle" idx="1"/>
            <p:custDataLst>
              <p:tags r:id="rId5"/>
            </p:custDataLst>
          </p:nvPr>
        </p:nvSpPr>
        <p:spPr>
          <a:xfrm>
            <a:off x="7379335" y="2451735"/>
            <a:ext cx="2381250" cy="637540"/>
          </a:xfrm>
        </p:spPr>
        <p:txBody>
          <a:bodyPr>
            <a:noAutofit/>
          </a:bodyPr>
          <a:p>
            <a:r>
              <a:rPr lang="zh-CN" altLang="en-US" sz="1400" spc="0">
                <a:solidFill>
                  <a:srgbClr val="BEBEBE"/>
                </a:solidFill>
                <a:latin typeface="+mn-lt"/>
                <a:ea typeface="+mn-ea"/>
              </a:rPr>
              <a:t>主讲人：张虎</a:t>
            </a:r>
            <a:endParaRPr lang="zh-CN" altLang="en-US" sz="1400" spc="0">
              <a:solidFill>
                <a:srgbClr val="BEBEBE"/>
              </a:solidFill>
              <a:latin typeface="+mn-lt"/>
              <a:ea typeface="+mn-ea"/>
            </a:endParaRPr>
          </a:p>
          <a:p>
            <a:r>
              <a:rPr lang="zh-CN" altLang="en-US" sz="1400" spc="0">
                <a:solidFill>
                  <a:srgbClr val="BEBEBE"/>
                </a:solidFill>
                <a:latin typeface="+mn-lt"/>
                <a:ea typeface="+mn-ea"/>
              </a:rPr>
              <a:t>（小虎哥哥爱学习）</a:t>
            </a:r>
            <a:endParaRPr lang="zh-CN" altLang="en-US" sz="1400" spc="0">
              <a:solidFill>
                <a:srgbClr val="BEBEBE"/>
              </a:solidFill>
              <a:latin typeface="+mn-lt"/>
              <a:ea typeface="+mn-ea"/>
            </a:endParaRPr>
          </a:p>
        </p:txBody>
      </p:sp>
      <p:pic>
        <p:nvPicPr>
          <p:cNvPr id="8" name="图片 7"/>
          <p:cNvPicPr>
            <a:picLocks noChangeAspect="1"/>
          </p:cNvPicPr>
          <p:nvPr/>
        </p:nvPicPr>
        <p:blipFill>
          <a:blip r:embed="rId6"/>
          <a:stretch>
            <a:fillRect/>
          </a:stretch>
        </p:blipFill>
        <p:spPr>
          <a:xfrm>
            <a:off x="6923405" y="2440305"/>
            <a:ext cx="769620" cy="699770"/>
          </a:xfrm>
          <a:prstGeom prst="rect">
            <a:avLst/>
          </a:prstGeom>
        </p:spPr>
      </p:pic>
      <p:sp>
        <p:nvSpPr>
          <p:cNvPr id="4" name="文本框 3" descr="7b0a202020202262756c6c6574223a20227b5c2263617465676f727949645c223a31303032352c5c2274656d706c61746549645c223a32303233313439357d220a7d0a"/>
          <p:cNvSpPr txBox="1"/>
          <p:nvPr/>
        </p:nvSpPr>
        <p:spPr>
          <a:xfrm>
            <a:off x="5194300" y="3126740"/>
            <a:ext cx="6014085" cy="304609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600" b="1">
                <a:solidFill>
                  <a:srgbClr val="FF0000"/>
                </a:solidFill>
                <a:latin typeface="+mn-ea"/>
              </a:rPr>
              <a:t>    </a:t>
            </a:r>
            <a:r>
              <a:rPr lang="zh-CN" altLang="en-US" sz="1600" b="1">
                <a:solidFill>
                  <a:srgbClr val="FF0000"/>
                </a:solidFill>
                <a:latin typeface="+mn-ea"/>
              </a:rPr>
              <a:t>先</a:t>
            </a:r>
            <a:r>
              <a:rPr lang="en-US" altLang="zh-CN" sz="1600" b="1">
                <a:solidFill>
                  <a:srgbClr val="FF0000"/>
                </a:solidFill>
                <a:latin typeface="+mn-ea"/>
              </a:rPr>
              <a:t> </a:t>
            </a:r>
            <a:r>
              <a:rPr lang="zh-CN" altLang="en-US" sz="1600" b="1">
                <a:solidFill>
                  <a:srgbClr val="FF0000"/>
                </a:solidFill>
                <a:latin typeface="+mn-ea"/>
              </a:rPr>
              <a:t>导</a:t>
            </a:r>
            <a:r>
              <a:rPr lang="en-US" altLang="zh-CN" sz="1600" b="1">
                <a:solidFill>
                  <a:srgbClr val="FF0000"/>
                </a:solidFill>
                <a:latin typeface="+mn-ea"/>
              </a:rPr>
              <a:t> </a:t>
            </a:r>
            <a:r>
              <a:rPr lang="zh-CN" altLang="en-US" sz="1600" b="1">
                <a:solidFill>
                  <a:srgbClr val="FF0000"/>
                </a:solidFill>
                <a:latin typeface="+mn-ea"/>
              </a:rPr>
              <a:t>课</a:t>
            </a:r>
            <a:r>
              <a:rPr lang="en-US" altLang="zh-CN" sz="1600" b="1">
                <a:solidFill>
                  <a:srgbClr val="FF0000"/>
                </a:solidFill>
                <a:latin typeface="+mn-ea"/>
              </a:rPr>
              <a:t> </a:t>
            </a:r>
            <a:endParaRPr lang="zh-CN" altLang="en-US" sz="1600" b="1">
              <a:solidFill>
                <a:srgbClr val="FF0000"/>
              </a:solidFill>
              <a:latin typeface="+mn-ea"/>
            </a:endParaRPr>
          </a:p>
          <a:p>
            <a:pPr marL="285750" indent="-285750">
              <a:lnSpc>
                <a:spcPct val="200000"/>
              </a:lnSpc>
              <a:buFont typeface="Wingdings" panose="05000000000000000000" charset="0"/>
              <a:buChar char="n"/>
            </a:pPr>
            <a:r>
              <a:rPr lang="en-US" altLang="zh-CN" sz="1600" b="1">
                <a:solidFill>
                  <a:srgbClr val="FF0000"/>
                </a:solidFill>
                <a:latin typeface="+mn-ea"/>
              </a:rPr>
              <a:t>    </a:t>
            </a:r>
            <a:r>
              <a:rPr lang="zh-CN" altLang="en-US" sz="1600" b="1">
                <a:solidFill>
                  <a:srgbClr val="FF0000"/>
                </a:solidFill>
                <a:latin typeface="+mn-ea"/>
              </a:rPr>
              <a:t>第</a:t>
            </a:r>
            <a:r>
              <a:rPr lang="en-US" altLang="zh-CN" sz="1600" b="1">
                <a:solidFill>
                  <a:srgbClr val="FF0000"/>
                </a:solidFill>
                <a:latin typeface="+mn-ea"/>
              </a:rPr>
              <a:t> 1 </a:t>
            </a:r>
            <a:r>
              <a:rPr lang="zh-CN" altLang="en-US" sz="1600" b="1">
                <a:solidFill>
                  <a:srgbClr val="FF0000"/>
                </a:solidFill>
                <a:latin typeface="+mn-ea"/>
              </a:rPr>
              <a:t>季</a:t>
            </a:r>
            <a:r>
              <a:rPr lang="en-US" altLang="zh-CN" sz="1600" b="1">
                <a:solidFill>
                  <a:srgbClr val="FF0000"/>
                </a:solidFill>
                <a:latin typeface="+mn-ea"/>
              </a:rPr>
              <a:t> </a:t>
            </a:r>
            <a:r>
              <a:rPr lang="zh-CN" altLang="en-US" sz="1600" b="1">
                <a:solidFill>
                  <a:srgbClr val="FF0000"/>
                </a:solidFill>
                <a:latin typeface="+mn-ea"/>
              </a:rPr>
              <a:t>：</a:t>
            </a:r>
            <a:r>
              <a:rPr lang="en-US" altLang="zh-CN" sz="1600" b="1">
                <a:solidFill>
                  <a:srgbClr val="FF0000"/>
                </a:solidFill>
                <a:latin typeface="+mn-ea"/>
              </a:rPr>
              <a:t> </a:t>
            </a:r>
            <a:r>
              <a:rPr lang="zh-CN" altLang="en-US" sz="1600" b="1">
                <a:solidFill>
                  <a:srgbClr val="FF0000"/>
                </a:solidFill>
                <a:latin typeface="+mn-ea"/>
              </a:rPr>
              <a:t>快</a:t>
            </a:r>
            <a:r>
              <a:rPr lang="en-US" altLang="zh-CN" sz="1600" b="1">
                <a:solidFill>
                  <a:srgbClr val="FF0000"/>
                </a:solidFill>
                <a:latin typeface="+mn-ea"/>
              </a:rPr>
              <a:t> </a:t>
            </a:r>
            <a:r>
              <a:rPr lang="zh-CN" altLang="en-US" sz="1600" b="1">
                <a:solidFill>
                  <a:srgbClr val="FF0000"/>
                </a:solidFill>
                <a:latin typeface="+mn-ea"/>
              </a:rPr>
              <a:t>速</a:t>
            </a:r>
            <a:r>
              <a:rPr lang="en-US" altLang="zh-CN" sz="1600" b="1">
                <a:solidFill>
                  <a:srgbClr val="FF0000"/>
                </a:solidFill>
                <a:latin typeface="+mn-ea"/>
              </a:rPr>
              <a:t> </a:t>
            </a:r>
            <a:r>
              <a:rPr lang="zh-CN" altLang="en-US" sz="1600" b="1">
                <a:solidFill>
                  <a:srgbClr val="FF0000"/>
                </a:solidFill>
                <a:latin typeface="+mn-ea"/>
              </a:rPr>
              <a:t>梳</a:t>
            </a:r>
            <a:r>
              <a:rPr lang="en-US" altLang="zh-CN" sz="1600" b="1">
                <a:solidFill>
                  <a:srgbClr val="FF0000"/>
                </a:solidFill>
                <a:latin typeface="+mn-ea"/>
              </a:rPr>
              <a:t> </a:t>
            </a:r>
            <a:r>
              <a:rPr lang="zh-CN" altLang="en-US" sz="1600" b="1">
                <a:solidFill>
                  <a:srgbClr val="FF0000"/>
                </a:solidFill>
                <a:latin typeface="+mn-ea"/>
              </a:rPr>
              <a:t>理</a:t>
            </a:r>
            <a:r>
              <a:rPr lang="en-US" altLang="zh-CN" sz="1600" b="1">
                <a:solidFill>
                  <a:srgbClr val="FF0000"/>
                </a:solidFill>
                <a:latin typeface="+mn-ea"/>
              </a:rPr>
              <a:t> </a:t>
            </a:r>
            <a:r>
              <a:rPr lang="zh-CN" altLang="en-US" sz="1600" b="1">
                <a:solidFill>
                  <a:srgbClr val="FF0000"/>
                </a:solidFill>
                <a:latin typeface="+mn-ea"/>
              </a:rPr>
              <a:t>知</a:t>
            </a:r>
            <a:r>
              <a:rPr lang="en-US" altLang="zh-CN" sz="1600" b="1">
                <a:solidFill>
                  <a:srgbClr val="FF0000"/>
                </a:solidFill>
                <a:latin typeface="+mn-ea"/>
              </a:rPr>
              <a:t> </a:t>
            </a:r>
            <a:r>
              <a:rPr lang="zh-CN" altLang="en-US" sz="1600" b="1">
                <a:solidFill>
                  <a:srgbClr val="FF0000"/>
                </a:solidFill>
                <a:latin typeface="+mn-ea"/>
              </a:rPr>
              <a:t>识</a:t>
            </a:r>
            <a:r>
              <a:rPr lang="en-US" altLang="zh-CN" sz="1600" b="1">
                <a:solidFill>
                  <a:srgbClr val="FF0000"/>
                </a:solidFill>
                <a:latin typeface="+mn-ea"/>
              </a:rPr>
              <a:t> </a:t>
            </a:r>
            <a:r>
              <a:rPr lang="zh-CN" altLang="en-US" sz="1600" b="1">
                <a:solidFill>
                  <a:srgbClr val="FF0000"/>
                </a:solidFill>
                <a:latin typeface="+mn-ea"/>
              </a:rPr>
              <a:t>要</a:t>
            </a:r>
            <a:r>
              <a:rPr lang="en-US" altLang="zh-CN" sz="1600" b="1">
                <a:solidFill>
                  <a:srgbClr val="FF0000"/>
                </a:solidFill>
                <a:latin typeface="+mn-ea"/>
              </a:rPr>
              <a:t> </a:t>
            </a:r>
            <a:r>
              <a:rPr lang="zh-CN" altLang="en-US" sz="1600" b="1">
                <a:solidFill>
                  <a:srgbClr val="FF0000"/>
                </a:solidFill>
                <a:latin typeface="+mn-ea"/>
              </a:rPr>
              <a:t>点</a:t>
            </a:r>
            <a:r>
              <a:rPr lang="en-US" altLang="zh-CN" sz="1600" b="1">
                <a:solidFill>
                  <a:srgbClr val="FF0000"/>
                </a:solidFill>
                <a:latin typeface="+mn-ea"/>
              </a:rPr>
              <a:t> </a:t>
            </a:r>
            <a:r>
              <a:rPr lang="zh-CN" altLang="en-US" sz="1600" b="1">
                <a:solidFill>
                  <a:srgbClr val="FF0000"/>
                </a:solidFill>
                <a:latin typeface="+mn-ea"/>
              </a:rPr>
              <a:t>与</a:t>
            </a:r>
            <a:r>
              <a:rPr lang="en-US" altLang="zh-CN" sz="1600" b="1">
                <a:solidFill>
                  <a:srgbClr val="FF0000"/>
                </a:solidFill>
                <a:latin typeface="+mn-ea"/>
              </a:rPr>
              <a:t> </a:t>
            </a:r>
            <a:r>
              <a:rPr lang="zh-CN" altLang="en-US" sz="1600" b="1">
                <a:solidFill>
                  <a:srgbClr val="FF0000"/>
                </a:solidFill>
                <a:latin typeface="+mn-ea"/>
              </a:rPr>
              <a:t>学</a:t>
            </a:r>
            <a:r>
              <a:rPr lang="en-US" altLang="zh-CN" sz="1600" b="1">
                <a:solidFill>
                  <a:srgbClr val="FF0000"/>
                </a:solidFill>
                <a:latin typeface="+mn-ea"/>
              </a:rPr>
              <a:t> </a:t>
            </a:r>
            <a:r>
              <a:rPr lang="zh-CN" altLang="en-US" sz="1600" b="1">
                <a:solidFill>
                  <a:srgbClr val="FF0000"/>
                </a:solidFill>
                <a:latin typeface="+mn-ea"/>
              </a:rPr>
              <a:t>习</a:t>
            </a:r>
            <a:r>
              <a:rPr lang="en-US" altLang="zh-CN" sz="1600" b="1">
                <a:solidFill>
                  <a:srgbClr val="FF0000"/>
                </a:solidFill>
                <a:latin typeface="+mn-ea"/>
              </a:rPr>
              <a:t> </a:t>
            </a:r>
            <a:r>
              <a:rPr lang="zh-CN" altLang="en-US" sz="1600" b="1">
                <a:solidFill>
                  <a:srgbClr val="FF0000"/>
                </a:solidFill>
                <a:latin typeface="+mn-ea"/>
              </a:rPr>
              <a:t>方</a:t>
            </a:r>
            <a:r>
              <a:rPr lang="en-US" altLang="zh-CN" sz="1600" b="1">
                <a:solidFill>
                  <a:srgbClr val="FF0000"/>
                </a:solidFill>
                <a:latin typeface="+mn-ea"/>
              </a:rPr>
              <a:t> </a:t>
            </a:r>
            <a:r>
              <a:rPr lang="zh-CN" altLang="en-US" sz="1600" b="1">
                <a:solidFill>
                  <a:srgbClr val="FF0000"/>
                </a:solidFill>
                <a:latin typeface="+mn-ea"/>
              </a:rPr>
              <a:t>法</a:t>
            </a:r>
            <a:endParaRPr lang="zh-CN" altLang="en-US" sz="1600" b="1">
              <a:solidFill>
                <a:srgbClr val="FF0000"/>
              </a:solidFill>
              <a:latin typeface="+mn-ea"/>
            </a:endParaRPr>
          </a:p>
          <a:p>
            <a:pPr marL="285750" indent="-285750">
              <a:lnSpc>
                <a:spcPct val="200000"/>
              </a:lnSpc>
              <a:buFont typeface="Wingdings" panose="05000000000000000000" charset="0"/>
              <a:buChar char="n"/>
            </a:pPr>
            <a:r>
              <a:rPr lang="en-US" altLang="zh-CN" sz="1600" b="1">
                <a:solidFill>
                  <a:schemeClr val="bg1"/>
                </a:solidFill>
                <a:latin typeface="+mn-ea"/>
              </a:rPr>
              <a:t>    </a:t>
            </a:r>
            <a:r>
              <a:rPr lang="zh-CN" altLang="en-US" sz="1600" b="1">
                <a:solidFill>
                  <a:schemeClr val="bg1"/>
                </a:solidFill>
                <a:latin typeface="+mn-ea"/>
              </a:rPr>
              <a:t>第</a:t>
            </a:r>
            <a:r>
              <a:rPr lang="en-US" altLang="zh-CN" sz="1600" b="1">
                <a:solidFill>
                  <a:schemeClr val="bg1"/>
                </a:solidFill>
                <a:latin typeface="+mn-ea"/>
              </a:rPr>
              <a:t> 2 </a:t>
            </a:r>
            <a:r>
              <a:rPr lang="zh-CN" altLang="en-US" sz="1600" b="1">
                <a:solidFill>
                  <a:schemeClr val="bg1"/>
                </a:solidFill>
                <a:latin typeface="+mn-ea"/>
              </a:rPr>
              <a:t>季</a:t>
            </a:r>
            <a:r>
              <a:rPr lang="en-US" altLang="zh-CN" sz="1600" b="1">
                <a:solidFill>
                  <a:schemeClr val="bg1"/>
                </a:solidFill>
                <a:latin typeface="+mn-ea"/>
              </a:rPr>
              <a:t> </a:t>
            </a:r>
            <a:r>
              <a:rPr lang="zh-CN" altLang="en-US" sz="1600" b="1">
                <a:solidFill>
                  <a:schemeClr val="bg1"/>
                </a:solidFill>
                <a:latin typeface="+mn-ea"/>
              </a:rPr>
              <a:t>：</a:t>
            </a:r>
            <a:r>
              <a:rPr lang="en-US" altLang="zh-CN" sz="1600" b="1">
                <a:solidFill>
                  <a:schemeClr val="bg1"/>
                </a:solidFill>
                <a:latin typeface="+mn-ea"/>
              </a:rPr>
              <a:t> </a:t>
            </a:r>
            <a:r>
              <a:rPr lang="zh-CN" altLang="en-US" sz="1600" b="1">
                <a:solidFill>
                  <a:schemeClr val="bg1"/>
                </a:solidFill>
                <a:latin typeface="+mn-ea"/>
              </a:rPr>
              <a:t>详</a:t>
            </a:r>
            <a:r>
              <a:rPr lang="en-US" altLang="zh-CN" sz="1600" b="1">
                <a:solidFill>
                  <a:schemeClr val="bg1"/>
                </a:solidFill>
                <a:latin typeface="+mn-ea"/>
              </a:rPr>
              <a:t> </a:t>
            </a:r>
            <a:r>
              <a:rPr lang="zh-CN" altLang="en-US" sz="1600" b="1">
                <a:solidFill>
                  <a:schemeClr val="bg1"/>
                </a:solidFill>
                <a:latin typeface="+mn-ea"/>
              </a:rPr>
              <a:t>细</a:t>
            </a:r>
            <a:r>
              <a:rPr lang="en-US" altLang="zh-CN" sz="1600" b="1">
                <a:solidFill>
                  <a:schemeClr val="bg1"/>
                </a:solidFill>
                <a:latin typeface="+mn-ea"/>
              </a:rPr>
              <a:t> </a:t>
            </a:r>
            <a:r>
              <a:rPr lang="zh-CN" altLang="en-US" sz="1600" b="1">
                <a:solidFill>
                  <a:schemeClr val="bg1"/>
                </a:solidFill>
                <a:latin typeface="+mn-ea"/>
              </a:rPr>
              <a:t>推</a:t>
            </a:r>
            <a:r>
              <a:rPr lang="en-US" altLang="zh-CN" sz="1600" b="1">
                <a:solidFill>
                  <a:schemeClr val="bg1"/>
                </a:solidFill>
                <a:latin typeface="+mn-ea"/>
              </a:rPr>
              <a:t> </a:t>
            </a:r>
            <a:r>
              <a:rPr lang="zh-CN" altLang="en-US" sz="1600" b="1">
                <a:solidFill>
                  <a:schemeClr val="bg1"/>
                </a:solidFill>
                <a:latin typeface="+mn-ea"/>
              </a:rPr>
              <a:t>导</a:t>
            </a:r>
            <a:r>
              <a:rPr lang="en-US" altLang="zh-CN" sz="1600" b="1">
                <a:solidFill>
                  <a:schemeClr val="bg1"/>
                </a:solidFill>
                <a:latin typeface="+mn-ea"/>
              </a:rPr>
              <a:t> </a:t>
            </a:r>
            <a:r>
              <a:rPr lang="zh-CN" altLang="en-US" sz="1600" b="1">
                <a:solidFill>
                  <a:schemeClr val="bg1"/>
                </a:solidFill>
                <a:latin typeface="+mn-ea"/>
              </a:rPr>
              <a:t>数</a:t>
            </a:r>
            <a:r>
              <a:rPr lang="en-US" altLang="zh-CN" sz="1600" b="1">
                <a:solidFill>
                  <a:schemeClr val="bg1"/>
                </a:solidFill>
                <a:latin typeface="+mn-ea"/>
              </a:rPr>
              <a:t> </a:t>
            </a:r>
            <a:r>
              <a:rPr lang="zh-CN" altLang="en-US" sz="1600" b="1">
                <a:solidFill>
                  <a:schemeClr val="bg1"/>
                </a:solidFill>
                <a:latin typeface="+mn-ea"/>
              </a:rPr>
              <a:t>学</a:t>
            </a:r>
            <a:r>
              <a:rPr lang="en-US" altLang="zh-CN" sz="1600" b="1">
                <a:solidFill>
                  <a:schemeClr val="bg1"/>
                </a:solidFill>
                <a:latin typeface="+mn-ea"/>
              </a:rPr>
              <a:t> </a:t>
            </a:r>
            <a:r>
              <a:rPr lang="zh-CN" altLang="en-US" sz="1600" b="1">
                <a:solidFill>
                  <a:schemeClr val="bg1"/>
                </a:solidFill>
                <a:latin typeface="+mn-ea"/>
              </a:rPr>
              <a:t>公</a:t>
            </a:r>
            <a:r>
              <a:rPr lang="en-US" altLang="zh-CN" sz="1600" b="1">
                <a:solidFill>
                  <a:schemeClr val="bg1"/>
                </a:solidFill>
                <a:latin typeface="+mn-ea"/>
              </a:rPr>
              <a:t> </a:t>
            </a:r>
            <a:r>
              <a:rPr lang="zh-CN" altLang="en-US" sz="1600" b="1">
                <a:solidFill>
                  <a:schemeClr val="bg1"/>
                </a:solidFill>
                <a:latin typeface="+mn-ea"/>
              </a:rPr>
              <a:t>式</a:t>
            </a:r>
            <a:r>
              <a:rPr lang="en-US" altLang="zh-CN" sz="1600" b="1">
                <a:solidFill>
                  <a:schemeClr val="bg1"/>
                </a:solidFill>
                <a:latin typeface="+mn-ea"/>
              </a:rPr>
              <a:t> </a:t>
            </a:r>
            <a:r>
              <a:rPr lang="zh-CN" altLang="en-US" sz="1600" b="1">
                <a:solidFill>
                  <a:schemeClr val="bg1"/>
                </a:solidFill>
                <a:latin typeface="+mn-ea"/>
              </a:rPr>
              <a:t>与</a:t>
            </a:r>
            <a:r>
              <a:rPr lang="en-US" altLang="zh-CN" sz="1600" b="1">
                <a:solidFill>
                  <a:schemeClr val="bg1"/>
                </a:solidFill>
                <a:latin typeface="+mn-ea"/>
              </a:rPr>
              <a:t> </a:t>
            </a:r>
            <a:r>
              <a:rPr lang="zh-CN" altLang="en-US" sz="1600" b="1">
                <a:solidFill>
                  <a:schemeClr val="bg1"/>
                </a:solidFill>
                <a:latin typeface="+mn-ea"/>
              </a:rPr>
              <a:t>代</a:t>
            </a:r>
            <a:r>
              <a:rPr lang="en-US" altLang="zh-CN" sz="1600" b="1">
                <a:solidFill>
                  <a:schemeClr val="bg1"/>
                </a:solidFill>
                <a:latin typeface="+mn-ea"/>
              </a:rPr>
              <a:t> </a:t>
            </a:r>
            <a:r>
              <a:rPr lang="zh-CN" altLang="en-US" sz="1600" b="1">
                <a:solidFill>
                  <a:schemeClr val="bg1"/>
                </a:solidFill>
                <a:latin typeface="+mn-ea"/>
              </a:rPr>
              <a:t>码</a:t>
            </a:r>
            <a:r>
              <a:rPr lang="en-US" altLang="zh-CN" sz="1600" b="1">
                <a:solidFill>
                  <a:schemeClr val="bg1"/>
                </a:solidFill>
                <a:latin typeface="+mn-ea"/>
              </a:rPr>
              <a:t> </a:t>
            </a:r>
            <a:r>
              <a:rPr lang="zh-CN" altLang="en-US" sz="1600" b="1">
                <a:solidFill>
                  <a:schemeClr val="bg1"/>
                </a:solidFill>
                <a:latin typeface="+mn-ea"/>
              </a:rPr>
              <a:t>解</a:t>
            </a:r>
            <a:r>
              <a:rPr lang="en-US" altLang="zh-CN" sz="1600" b="1">
                <a:solidFill>
                  <a:schemeClr val="bg1"/>
                </a:solidFill>
                <a:latin typeface="+mn-ea"/>
              </a:rPr>
              <a:t> </a:t>
            </a:r>
            <a:r>
              <a:rPr lang="zh-CN" altLang="en-US" sz="1600" b="1">
                <a:solidFill>
                  <a:schemeClr val="bg1"/>
                </a:solidFill>
                <a:latin typeface="+mn-ea"/>
              </a:rPr>
              <a:t>析</a:t>
            </a:r>
            <a:endParaRPr lang="zh-CN" altLang="en-US" sz="1600" b="1">
              <a:solidFill>
                <a:schemeClr val="bg1"/>
              </a:solidFill>
              <a:latin typeface="+mn-ea"/>
            </a:endParaRPr>
          </a:p>
          <a:p>
            <a:pPr marL="285750" indent="-285750">
              <a:lnSpc>
                <a:spcPct val="200000"/>
              </a:lnSpc>
              <a:buFont typeface="Wingdings" panose="05000000000000000000" charset="0"/>
              <a:buChar char="n"/>
            </a:pPr>
            <a:r>
              <a:rPr lang="en-US" altLang="zh-CN" sz="1600" b="1">
                <a:solidFill>
                  <a:schemeClr val="bg1"/>
                </a:solidFill>
                <a:latin typeface="+mn-ea"/>
              </a:rPr>
              <a:t>    </a:t>
            </a:r>
            <a:r>
              <a:rPr lang="zh-CN" altLang="en-US" sz="1600" b="1">
                <a:solidFill>
                  <a:schemeClr val="bg1"/>
                </a:solidFill>
                <a:latin typeface="+mn-ea"/>
              </a:rPr>
              <a:t>第</a:t>
            </a:r>
            <a:r>
              <a:rPr lang="en-US" altLang="zh-CN" sz="1600" b="1">
                <a:solidFill>
                  <a:schemeClr val="bg1"/>
                </a:solidFill>
                <a:latin typeface="+mn-ea"/>
              </a:rPr>
              <a:t> 3 </a:t>
            </a:r>
            <a:r>
              <a:rPr lang="zh-CN" altLang="en-US" sz="1600" b="1">
                <a:solidFill>
                  <a:schemeClr val="bg1"/>
                </a:solidFill>
                <a:latin typeface="+mn-ea"/>
              </a:rPr>
              <a:t>季</a:t>
            </a:r>
            <a:r>
              <a:rPr lang="en-US" altLang="zh-CN" sz="1600" b="1">
                <a:solidFill>
                  <a:schemeClr val="bg1"/>
                </a:solidFill>
                <a:latin typeface="+mn-ea"/>
              </a:rPr>
              <a:t> </a:t>
            </a:r>
            <a:r>
              <a:rPr lang="zh-CN" altLang="en-US" sz="1600" b="1">
                <a:solidFill>
                  <a:schemeClr val="bg1"/>
                </a:solidFill>
                <a:latin typeface="+mn-ea"/>
              </a:rPr>
              <a:t>：</a:t>
            </a:r>
            <a:r>
              <a:rPr lang="en-US" altLang="zh-CN" sz="1600" b="1">
                <a:solidFill>
                  <a:schemeClr val="bg1"/>
                </a:solidFill>
                <a:latin typeface="+mn-ea"/>
              </a:rPr>
              <a:t> </a:t>
            </a:r>
            <a:r>
              <a:rPr lang="zh-CN" altLang="en-US" sz="1600" b="1">
                <a:solidFill>
                  <a:schemeClr val="bg1"/>
                </a:solidFill>
                <a:latin typeface="+mn-ea"/>
              </a:rPr>
              <a:t>代</a:t>
            </a:r>
            <a:r>
              <a:rPr lang="en-US" altLang="zh-CN" sz="1600" b="1">
                <a:solidFill>
                  <a:schemeClr val="bg1"/>
                </a:solidFill>
                <a:latin typeface="+mn-ea"/>
              </a:rPr>
              <a:t> </a:t>
            </a:r>
            <a:r>
              <a:rPr lang="zh-CN" altLang="en-US" sz="1600" b="1">
                <a:solidFill>
                  <a:schemeClr val="bg1"/>
                </a:solidFill>
                <a:latin typeface="+mn-ea"/>
              </a:rPr>
              <a:t>码</a:t>
            </a:r>
            <a:r>
              <a:rPr lang="en-US" altLang="zh-CN" sz="1600" b="1">
                <a:solidFill>
                  <a:schemeClr val="bg1"/>
                </a:solidFill>
                <a:latin typeface="+mn-ea"/>
              </a:rPr>
              <a:t> </a:t>
            </a:r>
            <a:r>
              <a:rPr lang="zh-CN" altLang="en-US" sz="1600" b="1">
                <a:solidFill>
                  <a:schemeClr val="bg1"/>
                </a:solidFill>
                <a:latin typeface="+mn-ea"/>
              </a:rPr>
              <a:t>实</a:t>
            </a:r>
            <a:r>
              <a:rPr lang="en-US" altLang="zh-CN" sz="1600" b="1">
                <a:solidFill>
                  <a:schemeClr val="bg1"/>
                </a:solidFill>
                <a:latin typeface="+mn-ea"/>
              </a:rPr>
              <a:t> </a:t>
            </a:r>
            <a:r>
              <a:rPr lang="zh-CN" altLang="en-US" sz="1600" b="1">
                <a:solidFill>
                  <a:schemeClr val="bg1"/>
                </a:solidFill>
                <a:latin typeface="+mn-ea"/>
              </a:rPr>
              <a:t>操</a:t>
            </a:r>
            <a:r>
              <a:rPr lang="en-US" altLang="zh-CN" sz="1600" b="1">
                <a:solidFill>
                  <a:schemeClr val="bg1"/>
                </a:solidFill>
                <a:latin typeface="+mn-ea"/>
              </a:rPr>
              <a:t> </a:t>
            </a:r>
            <a:r>
              <a:rPr lang="zh-CN" altLang="en-US" sz="1600" b="1">
                <a:solidFill>
                  <a:schemeClr val="bg1"/>
                </a:solidFill>
                <a:latin typeface="+mn-ea"/>
              </a:rPr>
              <a:t>以</a:t>
            </a:r>
            <a:r>
              <a:rPr lang="en-US" altLang="zh-CN" sz="1600" b="1">
                <a:solidFill>
                  <a:schemeClr val="bg1"/>
                </a:solidFill>
                <a:latin typeface="+mn-ea"/>
              </a:rPr>
              <a:t> </a:t>
            </a:r>
            <a:r>
              <a:rPr lang="zh-CN" altLang="en-US" sz="1600" b="1">
                <a:solidFill>
                  <a:schemeClr val="bg1"/>
                </a:solidFill>
                <a:latin typeface="+mn-ea"/>
              </a:rPr>
              <a:t>及</a:t>
            </a:r>
            <a:r>
              <a:rPr lang="en-US" altLang="zh-CN" sz="1600" b="1">
                <a:solidFill>
                  <a:schemeClr val="bg1"/>
                </a:solidFill>
                <a:latin typeface="+mn-ea"/>
              </a:rPr>
              <a:t> </a:t>
            </a:r>
            <a:r>
              <a:rPr lang="zh-CN" altLang="en-US" sz="1600" b="1">
                <a:solidFill>
                  <a:schemeClr val="bg1"/>
                </a:solidFill>
                <a:latin typeface="+mn-ea"/>
              </a:rPr>
              <a:t>真</a:t>
            </a:r>
            <a:r>
              <a:rPr lang="en-US" altLang="zh-CN" sz="1600" b="1">
                <a:solidFill>
                  <a:schemeClr val="bg1"/>
                </a:solidFill>
                <a:latin typeface="+mn-ea"/>
              </a:rPr>
              <a:t> </a:t>
            </a:r>
            <a:r>
              <a:rPr lang="zh-CN" altLang="en-US" sz="1600" b="1">
                <a:solidFill>
                  <a:schemeClr val="bg1"/>
                </a:solidFill>
                <a:latin typeface="+mn-ea"/>
              </a:rPr>
              <a:t>实</a:t>
            </a:r>
            <a:r>
              <a:rPr lang="en-US" altLang="zh-CN" sz="1600" b="1">
                <a:solidFill>
                  <a:schemeClr val="bg1"/>
                </a:solidFill>
                <a:latin typeface="+mn-ea"/>
              </a:rPr>
              <a:t> </a:t>
            </a:r>
            <a:r>
              <a:rPr lang="zh-CN" altLang="en-US" sz="1600" b="1">
                <a:solidFill>
                  <a:schemeClr val="bg1"/>
                </a:solidFill>
                <a:latin typeface="+mn-ea"/>
              </a:rPr>
              <a:t>机</a:t>
            </a:r>
            <a:r>
              <a:rPr lang="en-US" altLang="zh-CN" sz="1600" b="1">
                <a:solidFill>
                  <a:schemeClr val="bg1"/>
                </a:solidFill>
                <a:latin typeface="+mn-ea"/>
              </a:rPr>
              <a:t> </a:t>
            </a:r>
            <a:r>
              <a:rPr lang="zh-CN" altLang="en-US" sz="1600" b="1">
                <a:solidFill>
                  <a:schemeClr val="bg1"/>
                </a:solidFill>
                <a:latin typeface="+mn-ea"/>
              </a:rPr>
              <a:t>器</a:t>
            </a:r>
            <a:r>
              <a:rPr lang="en-US" altLang="zh-CN" sz="1600" b="1">
                <a:solidFill>
                  <a:schemeClr val="bg1"/>
                </a:solidFill>
                <a:latin typeface="+mn-ea"/>
              </a:rPr>
              <a:t> </a:t>
            </a:r>
            <a:r>
              <a:rPr lang="zh-CN" altLang="en-US" sz="1600" b="1">
                <a:solidFill>
                  <a:schemeClr val="bg1"/>
                </a:solidFill>
                <a:latin typeface="+mn-ea"/>
              </a:rPr>
              <a:t>人</a:t>
            </a:r>
            <a:r>
              <a:rPr lang="en-US" altLang="zh-CN" sz="1600" b="1">
                <a:solidFill>
                  <a:schemeClr val="bg1"/>
                </a:solidFill>
                <a:latin typeface="+mn-ea"/>
              </a:rPr>
              <a:t> </a:t>
            </a:r>
            <a:r>
              <a:rPr lang="zh-CN" altLang="en-US" sz="1600" b="1">
                <a:solidFill>
                  <a:schemeClr val="bg1"/>
                </a:solidFill>
                <a:latin typeface="+mn-ea"/>
              </a:rPr>
              <a:t>调</a:t>
            </a:r>
            <a:r>
              <a:rPr lang="en-US" altLang="zh-CN" sz="1600" b="1">
                <a:solidFill>
                  <a:schemeClr val="bg1"/>
                </a:solidFill>
                <a:latin typeface="+mn-ea"/>
              </a:rPr>
              <a:t> </a:t>
            </a:r>
            <a:r>
              <a:rPr lang="zh-CN" altLang="en-US" sz="1600" b="1">
                <a:solidFill>
                  <a:schemeClr val="bg1"/>
                </a:solidFill>
                <a:latin typeface="+mn-ea"/>
              </a:rPr>
              <a:t>试</a:t>
            </a:r>
            <a:endParaRPr lang="zh-CN" altLang="en-US" sz="1600" b="1">
              <a:solidFill>
                <a:schemeClr val="bg1"/>
              </a:solidFill>
              <a:latin typeface="+mn-ea"/>
            </a:endParaRPr>
          </a:p>
          <a:p>
            <a:pPr marL="285750" indent="-285750">
              <a:lnSpc>
                <a:spcPct val="200000"/>
              </a:lnSpc>
              <a:buFont typeface="Wingdings" panose="05000000000000000000" charset="0"/>
              <a:buChar char="n"/>
            </a:pPr>
            <a:r>
              <a:rPr lang="en-US" altLang="zh-CN" sz="1600" b="1">
                <a:solidFill>
                  <a:schemeClr val="bg1"/>
                </a:solidFill>
                <a:latin typeface="+mn-ea"/>
              </a:rPr>
              <a:t>    </a:t>
            </a:r>
            <a:r>
              <a:rPr lang="zh-CN" altLang="en-US" sz="1600" b="1">
                <a:solidFill>
                  <a:schemeClr val="bg1"/>
                </a:solidFill>
                <a:latin typeface="+mn-ea"/>
              </a:rPr>
              <a:t>答</a:t>
            </a:r>
            <a:r>
              <a:rPr lang="en-US" altLang="zh-CN" sz="1600" b="1">
                <a:solidFill>
                  <a:schemeClr val="bg1"/>
                </a:solidFill>
                <a:latin typeface="+mn-ea"/>
              </a:rPr>
              <a:t> </a:t>
            </a:r>
            <a:r>
              <a:rPr lang="zh-CN" altLang="en-US" sz="1600" b="1">
                <a:solidFill>
                  <a:schemeClr val="bg1"/>
                </a:solidFill>
                <a:latin typeface="+mn-ea"/>
              </a:rPr>
              <a:t>疑</a:t>
            </a:r>
            <a:r>
              <a:rPr lang="en-US" altLang="zh-CN" sz="1600" b="1">
                <a:solidFill>
                  <a:schemeClr val="bg1"/>
                </a:solidFill>
                <a:latin typeface="+mn-ea"/>
              </a:rPr>
              <a:t> </a:t>
            </a:r>
            <a:r>
              <a:rPr lang="zh-CN" altLang="en-US" sz="1600" b="1">
                <a:solidFill>
                  <a:schemeClr val="bg1"/>
                </a:solidFill>
                <a:latin typeface="+mn-ea"/>
              </a:rPr>
              <a:t>课</a:t>
            </a:r>
            <a:endParaRPr lang="zh-CN" altLang="en-US" sz="1600" b="1">
              <a:solidFill>
                <a:schemeClr val="bg1"/>
              </a:solidFill>
              <a:latin typeface="+mn-ea"/>
            </a:endParaRPr>
          </a:p>
          <a:p>
            <a:pPr indent="0">
              <a:lnSpc>
                <a:spcPct val="200000"/>
              </a:lnSpc>
              <a:buFont typeface="Wingdings" panose="05000000000000000000" charset="0"/>
              <a:buNone/>
            </a:pPr>
            <a:r>
              <a:rPr lang="en-US" altLang="zh-CN" sz="1600" b="0">
                <a:solidFill>
                  <a:srgbClr val="FF0000"/>
                </a:solidFill>
                <a:latin typeface="+mn-ea"/>
              </a:rPr>
              <a:t>------</a:t>
            </a:r>
            <a:r>
              <a:rPr lang="zh-CN" altLang="en-US" sz="1600" b="0">
                <a:solidFill>
                  <a:srgbClr val="FF0000"/>
                </a:solidFill>
                <a:latin typeface="+mn-ea"/>
              </a:rPr>
              <a:t>（</a:t>
            </a:r>
            <a:r>
              <a:rPr lang="zh-CN" altLang="en-US" sz="1600" b="1">
                <a:solidFill>
                  <a:srgbClr val="FF0000"/>
                </a:solidFill>
                <a:latin typeface="+mn-ea"/>
              </a:rPr>
              <a:t>永</a:t>
            </a:r>
            <a:r>
              <a:rPr lang="en-US" altLang="zh-CN" sz="1600" b="1">
                <a:solidFill>
                  <a:srgbClr val="FF0000"/>
                </a:solidFill>
                <a:latin typeface="+mn-ea"/>
              </a:rPr>
              <a:t> </a:t>
            </a:r>
            <a:r>
              <a:rPr lang="zh-CN" altLang="en-US" sz="1600" b="1">
                <a:solidFill>
                  <a:srgbClr val="FF0000"/>
                </a:solidFill>
                <a:latin typeface="+mn-ea"/>
              </a:rPr>
              <a:t>久</a:t>
            </a:r>
            <a:r>
              <a:rPr lang="en-US" altLang="zh-CN" sz="1600" b="1">
                <a:solidFill>
                  <a:srgbClr val="FF0000"/>
                </a:solidFill>
                <a:latin typeface="+mn-ea"/>
              </a:rPr>
              <a:t> </a:t>
            </a:r>
            <a:r>
              <a:rPr lang="zh-CN" altLang="en-US" sz="1600" b="1">
                <a:solidFill>
                  <a:srgbClr val="FF0000"/>
                </a:solidFill>
                <a:latin typeface="+mn-ea"/>
              </a:rPr>
              <a:t>免</a:t>
            </a:r>
            <a:r>
              <a:rPr lang="en-US" altLang="zh-CN" sz="1600" b="1">
                <a:solidFill>
                  <a:srgbClr val="FF0000"/>
                </a:solidFill>
                <a:latin typeface="+mn-ea"/>
              </a:rPr>
              <a:t> </a:t>
            </a:r>
            <a:r>
              <a:rPr lang="zh-CN" altLang="en-US" sz="1600" b="1">
                <a:solidFill>
                  <a:srgbClr val="FF0000"/>
                </a:solidFill>
                <a:latin typeface="+mn-ea"/>
              </a:rPr>
              <a:t>费</a:t>
            </a:r>
            <a:r>
              <a:rPr lang="en-US" altLang="zh-CN" sz="1600" b="1">
                <a:solidFill>
                  <a:srgbClr val="FF0000"/>
                </a:solidFill>
                <a:latin typeface="+mn-ea"/>
              </a:rPr>
              <a:t> </a:t>
            </a:r>
            <a:r>
              <a:rPr lang="zh-CN" altLang="en-US" sz="1600" b="1">
                <a:solidFill>
                  <a:srgbClr val="FF0000"/>
                </a:solidFill>
                <a:latin typeface="微软雅黑" panose="020B0503020204020204" pitchFamily="34" charset="-122"/>
                <a:ea typeface="微软雅黑" panose="020B0503020204020204" pitchFamily="34" charset="-122"/>
              </a:rPr>
              <a:t>●</a:t>
            </a:r>
            <a:r>
              <a:rPr lang="en-US" altLang="zh-CN" sz="1600" b="1">
                <a:solidFill>
                  <a:srgbClr val="FF0000"/>
                </a:solidFill>
                <a:latin typeface="微软雅黑" panose="020B0503020204020204" pitchFamily="34" charset="-122"/>
                <a:ea typeface="微软雅黑" panose="020B0503020204020204" pitchFamily="34" charset="-122"/>
              </a:rPr>
              <a:t> </a:t>
            </a:r>
            <a:r>
              <a:rPr lang="zh-CN" altLang="en-US" sz="1600" b="1">
                <a:solidFill>
                  <a:srgbClr val="FF0000"/>
                </a:solidFill>
                <a:latin typeface="+mn-ea"/>
              </a:rPr>
              <a:t>系</a:t>
            </a:r>
            <a:r>
              <a:rPr lang="en-US" altLang="zh-CN" sz="1600" b="1">
                <a:solidFill>
                  <a:srgbClr val="FF0000"/>
                </a:solidFill>
                <a:latin typeface="+mn-ea"/>
              </a:rPr>
              <a:t> </a:t>
            </a:r>
            <a:r>
              <a:rPr lang="zh-CN" altLang="en-US" sz="1600" b="1">
                <a:solidFill>
                  <a:srgbClr val="FF0000"/>
                </a:solidFill>
                <a:latin typeface="+mn-ea"/>
              </a:rPr>
              <a:t>列</a:t>
            </a:r>
            <a:r>
              <a:rPr lang="en-US" altLang="zh-CN" sz="1600" b="1">
                <a:solidFill>
                  <a:srgbClr val="FF0000"/>
                </a:solidFill>
                <a:latin typeface="+mn-ea"/>
              </a:rPr>
              <a:t> </a:t>
            </a:r>
            <a:r>
              <a:rPr lang="zh-CN" altLang="en-US" sz="1600" b="1">
                <a:solidFill>
                  <a:srgbClr val="FF0000"/>
                </a:solidFill>
                <a:latin typeface="+mn-ea"/>
              </a:rPr>
              <a:t>课</a:t>
            </a:r>
            <a:r>
              <a:rPr lang="en-US" altLang="zh-CN" sz="1600" b="1">
                <a:solidFill>
                  <a:srgbClr val="FF0000"/>
                </a:solidFill>
                <a:latin typeface="+mn-ea"/>
              </a:rPr>
              <a:t> </a:t>
            </a:r>
            <a:r>
              <a:rPr lang="zh-CN" altLang="en-US" sz="1600" b="1">
                <a:solidFill>
                  <a:srgbClr val="FF0000"/>
                </a:solidFill>
                <a:latin typeface="+mn-ea"/>
              </a:rPr>
              <a:t>程</a:t>
            </a:r>
            <a:r>
              <a:rPr lang="en-US" altLang="zh-CN" sz="1600" b="1">
                <a:solidFill>
                  <a:srgbClr val="FF0000"/>
                </a:solidFill>
                <a:latin typeface="+mn-ea"/>
                <a:sym typeface="+mn-ea"/>
              </a:rPr>
              <a:t> </a:t>
            </a:r>
            <a:r>
              <a:rPr lang="zh-CN" altLang="en-US" sz="1600" b="1">
                <a:solidFill>
                  <a:srgbClr val="FF0000"/>
                </a:solidFill>
                <a:latin typeface="微软雅黑" panose="020B0503020204020204" pitchFamily="34" charset="-122"/>
                <a:ea typeface="微软雅黑" panose="020B0503020204020204" pitchFamily="34" charset="-122"/>
                <a:sym typeface="+mn-ea"/>
              </a:rPr>
              <a:t>●</a:t>
            </a:r>
            <a:r>
              <a:rPr lang="en-US" altLang="zh-CN" sz="1600" b="1">
                <a:solidFill>
                  <a:srgbClr val="FF0000"/>
                </a:solidFill>
                <a:latin typeface="微软雅黑" panose="020B0503020204020204" pitchFamily="34" charset="-122"/>
                <a:ea typeface="微软雅黑" panose="020B0503020204020204" pitchFamily="34" charset="-122"/>
                <a:sym typeface="+mn-ea"/>
              </a:rPr>
              <a:t> </a:t>
            </a:r>
            <a:r>
              <a:rPr lang="zh-CN" altLang="en-US" sz="1600" b="1">
                <a:solidFill>
                  <a:srgbClr val="FF0000"/>
                </a:solidFill>
                <a:latin typeface="+mn-ea"/>
              </a:rPr>
              <a:t>长</a:t>
            </a:r>
            <a:r>
              <a:rPr lang="en-US" altLang="zh-CN" sz="1600" b="1">
                <a:solidFill>
                  <a:srgbClr val="FF0000"/>
                </a:solidFill>
                <a:latin typeface="+mn-ea"/>
              </a:rPr>
              <a:t> </a:t>
            </a:r>
            <a:r>
              <a:rPr lang="zh-CN" altLang="en-US" sz="1600" b="1">
                <a:solidFill>
                  <a:srgbClr val="FF0000"/>
                </a:solidFill>
                <a:latin typeface="+mn-ea"/>
              </a:rPr>
              <a:t>期</a:t>
            </a:r>
            <a:r>
              <a:rPr lang="en-US" altLang="zh-CN" sz="1600" b="1">
                <a:solidFill>
                  <a:srgbClr val="FF0000"/>
                </a:solidFill>
                <a:latin typeface="+mn-ea"/>
              </a:rPr>
              <a:t> </a:t>
            </a:r>
            <a:r>
              <a:rPr lang="zh-CN" altLang="en-US" sz="1600" b="1">
                <a:solidFill>
                  <a:srgbClr val="FF0000"/>
                </a:solidFill>
                <a:latin typeface="+mn-ea"/>
              </a:rPr>
              <a:t>更</a:t>
            </a:r>
            <a:r>
              <a:rPr lang="en-US" altLang="zh-CN" sz="1600" b="1">
                <a:solidFill>
                  <a:srgbClr val="FF0000"/>
                </a:solidFill>
                <a:latin typeface="+mn-ea"/>
              </a:rPr>
              <a:t> </a:t>
            </a:r>
            <a:r>
              <a:rPr lang="zh-CN" altLang="en-US" sz="1600" b="1">
                <a:solidFill>
                  <a:srgbClr val="FF0000"/>
                </a:solidFill>
                <a:latin typeface="+mn-ea"/>
              </a:rPr>
              <a:t>新</a:t>
            </a:r>
            <a:r>
              <a:rPr lang="zh-CN" altLang="en-US" sz="1600" b="0">
                <a:solidFill>
                  <a:srgbClr val="FF0000"/>
                </a:solidFill>
                <a:latin typeface="+mn-ea"/>
              </a:rPr>
              <a:t>）</a:t>
            </a:r>
            <a:r>
              <a:rPr lang="en-US" altLang="zh-CN" sz="1600" b="0">
                <a:solidFill>
                  <a:srgbClr val="FF0000"/>
                </a:solidFill>
                <a:latin typeface="+mn-ea"/>
              </a:rPr>
              <a:t>------</a:t>
            </a:r>
            <a:endParaRPr lang="en-US" altLang="zh-CN" sz="1600" b="0">
              <a:solidFill>
                <a:srgbClr val="FF0000"/>
              </a:solidFill>
              <a:latin typeface="+mn-ea"/>
            </a:endParaRPr>
          </a:p>
        </p:txBody>
      </p:sp>
      <p:sp>
        <p:nvSpPr>
          <p:cNvPr id="5" name="任意多边形 4"/>
          <p:cNvSpPr/>
          <p:nvPr/>
        </p:nvSpPr>
        <p:spPr>
          <a:xfrm>
            <a:off x="10367645" y="3790315"/>
            <a:ext cx="242570" cy="276225"/>
          </a:xfrm>
          <a:custGeom>
            <a:avLst/>
            <a:gdLst>
              <a:gd name="connisteX0" fmla="*/ 0 w 438150"/>
              <a:gd name="connsiteY0" fmla="*/ 219075 h 381000"/>
              <a:gd name="connisteX1" fmla="*/ 171450 w 438150"/>
              <a:gd name="connsiteY1" fmla="*/ 381000 h 381000"/>
              <a:gd name="connisteX2" fmla="*/ 438150 w 438150"/>
              <a:gd name="connsiteY2" fmla="*/ 0 h 381000"/>
            </a:gdLst>
            <a:ahLst/>
            <a:cxnLst>
              <a:cxn ang="0">
                <a:pos x="connisteX0" y="connsiteY0"/>
              </a:cxn>
              <a:cxn ang="0">
                <a:pos x="connisteX1" y="connsiteY1"/>
              </a:cxn>
              <a:cxn ang="0">
                <a:pos x="connisteX2" y="connsiteY2"/>
              </a:cxn>
            </a:cxnLst>
            <a:rect l="l" t="t" r="r" b="b"/>
            <a:pathLst>
              <a:path w="438150" h="381000">
                <a:moveTo>
                  <a:pt x="0" y="219075"/>
                </a:moveTo>
                <a:lnTo>
                  <a:pt x="171450" y="381000"/>
                </a:lnTo>
                <a:lnTo>
                  <a:pt x="438150" y="0"/>
                </a:lnTo>
              </a:path>
            </a:pathLst>
          </a:custGeom>
          <a:noFill/>
          <a:ln w="2540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8" name="文本框 7"/>
          <p:cNvSpPr txBox="1"/>
          <p:nvPr/>
        </p:nvSpPr>
        <p:spPr>
          <a:xfrm>
            <a:off x="3047365" y="1337310"/>
            <a:ext cx="4980940" cy="460375"/>
          </a:xfrm>
          <a:prstGeom prst="rect">
            <a:avLst/>
          </a:prstGeom>
          <a:noFill/>
          <a:ln w="9525">
            <a:noFill/>
          </a:ln>
        </p:spPr>
        <p:txBody>
          <a:bodyPr wrap="square">
            <a:spAutoFit/>
          </a:bodyPr>
          <a:p>
            <a:pPr indent="0" algn="dist"/>
            <a:r>
              <a:rPr lang="zh-CN" altLang="en-US" sz="2400" b="0">
                <a:solidFill>
                  <a:srgbClr val="FFFF00"/>
                </a:solidFill>
                <a:latin typeface="Calibri" panose="020F0502020204030204" charset="0"/>
                <a:ea typeface="宋体" panose="02010600030101010101" pitchFamily="2" charset="-122"/>
              </a:rPr>
              <a:t>为什么需要</a:t>
            </a:r>
            <a:r>
              <a:rPr lang="zh-CN" altLang="en-US" sz="2400" b="1">
                <a:solidFill>
                  <a:srgbClr val="FFFF00"/>
                </a:solidFill>
                <a:highlight>
                  <a:srgbClr val="008000"/>
                </a:highlight>
                <a:latin typeface="Calibri" panose="020F0502020204030204" charset="0"/>
                <a:ea typeface="宋体" panose="02010600030101010101" pitchFamily="2" charset="-122"/>
              </a:rPr>
              <a:t>多传感器融合</a:t>
            </a:r>
            <a:r>
              <a:rPr lang="zh-CN" altLang="en-US" sz="2400" b="0">
                <a:solidFill>
                  <a:srgbClr val="FFFF00"/>
                </a:solidFill>
                <a:latin typeface="Calibri" panose="020F0502020204030204" charset="0"/>
                <a:ea typeface="宋体" panose="02010600030101010101" pitchFamily="2" charset="-122"/>
              </a:rPr>
              <a:t>？</a:t>
            </a:r>
            <a:endParaRPr lang="zh-CN" altLang="en-US" sz="2400" b="0">
              <a:solidFill>
                <a:srgbClr val="FFFF00"/>
              </a:solidFill>
              <a:latin typeface="Calibri" panose="020F0502020204030204" charset="0"/>
              <a:ea typeface="宋体" panose="02010600030101010101" pitchFamily="2" charset="-122"/>
            </a:endParaRPr>
          </a:p>
        </p:txBody>
      </p:sp>
      <p:sp>
        <p:nvSpPr>
          <p:cNvPr id="4" name="文本框 3"/>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3978275" y="1731645"/>
            <a:ext cx="2921000" cy="368300"/>
          </a:xfrm>
          <a:prstGeom prst="rect">
            <a:avLst/>
          </a:prstGeom>
          <a:noFill/>
        </p:spPr>
        <p:txBody>
          <a:bodyPr wrap="square" rtlCol="0">
            <a:spAutoFit/>
          </a:bodyPr>
          <a:p>
            <a:r>
              <a:rPr lang="zh-CN" altLang="en-US">
                <a:solidFill>
                  <a:srgbClr val="FF0000"/>
                </a:solidFill>
              </a:rPr>
              <a:t>（增加信息量，取长补短）</a:t>
            </a:r>
            <a:endParaRPr lang="zh-CN" altLang="en-US">
              <a:solidFill>
                <a:srgbClr val="FF0000"/>
              </a:solidFill>
            </a:endParaRPr>
          </a:p>
        </p:txBody>
      </p:sp>
      <p:sp>
        <p:nvSpPr>
          <p:cNvPr id="5" name="右箭头 4"/>
          <p:cNvSpPr/>
          <p:nvPr/>
        </p:nvSpPr>
        <p:spPr>
          <a:xfrm>
            <a:off x="7943850" y="1438910"/>
            <a:ext cx="742950" cy="27622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左大括号 31"/>
          <p:cNvSpPr/>
          <p:nvPr/>
        </p:nvSpPr>
        <p:spPr>
          <a:xfrm>
            <a:off x="8801100" y="1166495"/>
            <a:ext cx="95250" cy="809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3" name="文本框 32"/>
          <p:cNvSpPr txBox="1"/>
          <p:nvPr/>
        </p:nvSpPr>
        <p:spPr>
          <a:xfrm>
            <a:off x="9010650" y="1094105"/>
            <a:ext cx="2065655" cy="306705"/>
          </a:xfrm>
          <a:prstGeom prst="rect">
            <a:avLst/>
          </a:prstGeom>
          <a:noFill/>
        </p:spPr>
        <p:txBody>
          <a:bodyPr wrap="square" rtlCol="0">
            <a:spAutoFit/>
          </a:bodyPr>
          <a:p>
            <a:r>
              <a:rPr lang="zh-CN" altLang="en-US" sz="1400">
                <a:solidFill>
                  <a:srgbClr val="FFFF00"/>
                </a:solidFill>
              </a:rPr>
              <a:t>多个同类传感器（改进）</a:t>
            </a:r>
            <a:endParaRPr lang="zh-CN" altLang="en-US" sz="1400">
              <a:solidFill>
                <a:srgbClr val="FFFF00"/>
              </a:solidFill>
            </a:endParaRPr>
          </a:p>
        </p:txBody>
      </p:sp>
      <p:sp>
        <p:nvSpPr>
          <p:cNvPr id="34" name="文本框 33"/>
          <p:cNvSpPr txBox="1"/>
          <p:nvPr/>
        </p:nvSpPr>
        <p:spPr>
          <a:xfrm>
            <a:off x="8998585" y="1669415"/>
            <a:ext cx="2224405" cy="306705"/>
          </a:xfrm>
          <a:prstGeom prst="rect">
            <a:avLst/>
          </a:prstGeom>
          <a:noFill/>
        </p:spPr>
        <p:txBody>
          <a:bodyPr wrap="square" rtlCol="0">
            <a:spAutoFit/>
          </a:bodyPr>
          <a:p>
            <a:r>
              <a:rPr lang="zh-CN" altLang="en-US" sz="1400">
                <a:solidFill>
                  <a:schemeClr val="bg1"/>
                </a:solidFill>
              </a:rPr>
              <a:t>多个不同类传感器（互补）</a:t>
            </a:r>
            <a:endParaRPr lang="zh-CN" altLang="en-US" sz="1400">
              <a:solidFill>
                <a:schemeClr val="bg1"/>
              </a:solidFill>
            </a:endParaRPr>
          </a:p>
        </p:txBody>
      </p:sp>
      <p:pic>
        <p:nvPicPr>
          <p:cNvPr id="35" name="图片 34"/>
          <p:cNvPicPr>
            <a:picLocks noChangeAspect="1"/>
          </p:cNvPicPr>
          <p:nvPr/>
        </p:nvPicPr>
        <p:blipFill>
          <a:blip r:embed="rId6"/>
          <a:stretch>
            <a:fillRect/>
          </a:stretch>
        </p:blipFill>
        <p:spPr>
          <a:xfrm>
            <a:off x="396875" y="2564130"/>
            <a:ext cx="2243455" cy="1149350"/>
          </a:xfrm>
          <a:prstGeom prst="rect">
            <a:avLst/>
          </a:prstGeom>
        </p:spPr>
      </p:pic>
      <p:sp>
        <p:nvSpPr>
          <p:cNvPr id="36" name="文本框 35"/>
          <p:cNvSpPr txBox="1"/>
          <p:nvPr/>
        </p:nvSpPr>
        <p:spPr>
          <a:xfrm>
            <a:off x="396875" y="3656330"/>
            <a:ext cx="2120900" cy="55499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温度测量值：</a:t>
            </a:r>
            <a:r>
              <a:rPr lang="en-US" altLang="zh-CN" sz="1400" b="0">
                <a:solidFill>
                  <a:srgbClr val="FFFF00"/>
                </a:solidFill>
                <a:latin typeface="+mn-ea"/>
              </a:rPr>
              <a:t>T</a:t>
            </a:r>
            <a:r>
              <a:rPr lang="en-US" altLang="zh-CN" sz="1400" b="0" baseline="-25000">
                <a:solidFill>
                  <a:srgbClr val="FFFF00"/>
                </a:solidFill>
                <a:latin typeface="+mn-ea"/>
              </a:rPr>
              <a:t>1</a:t>
            </a:r>
            <a:endParaRPr lang="en-US" altLang="zh-CN" sz="1400" b="0" baseline="-25000">
              <a:solidFill>
                <a:srgbClr val="FFFF00"/>
              </a:solidFill>
              <a:latin typeface="+mn-ea"/>
            </a:endParaRPr>
          </a:p>
        </p:txBody>
      </p:sp>
      <p:pic>
        <p:nvPicPr>
          <p:cNvPr id="38" name="图片 37"/>
          <p:cNvPicPr>
            <a:picLocks noChangeAspect="1"/>
          </p:cNvPicPr>
          <p:nvPr/>
        </p:nvPicPr>
        <p:blipFill>
          <a:blip r:embed="rId6"/>
          <a:stretch>
            <a:fillRect/>
          </a:stretch>
        </p:blipFill>
        <p:spPr>
          <a:xfrm>
            <a:off x="396875" y="4451350"/>
            <a:ext cx="2243455" cy="1149350"/>
          </a:xfrm>
          <a:prstGeom prst="rect">
            <a:avLst/>
          </a:prstGeom>
        </p:spPr>
      </p:pic>
      <p:sp>
        <p:nvSpPr>
          <p:cNvPr id="39" name="文本框 38"/>
          <p:cNvSpPr txBox="1"/>
          <p:nvPr/>
        </p:nvSpPr>
        <p:spPr>
          <a:xfrm>
            <a:off x="396875" y="5514975"/>
            <a:ext cx="2120900" cy="55499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温度测量值：</a:t>
            </a:r>
            <a:r>
              <a:rPr lang="en-US" altLang="zh-CN" sz="1400" b="0">
                <a:solidFill>
                  <a:srgbClr val="FFFF00"/>
                </a:solidFill>
                <a:latin typeface="+mn-ea"/>
              </a:rPr>
              <a:t>T</a:t>
            </a:r>
            <a:r>
              <a:rPr lang="en-US" altLang="zh-CN" sz="1400" b="0" baseline="-25000">
                <a:solidFill>
                  <a:srgbClr val="FFFF00"/>
                </a:solidFill>
                <a:latin typeface="+mn-ea"/>
              </a:rPr>
              <a:t>2</a:t>
            </a:r>
            <a:endParaRPr lang="en-US" altLang="zh-CN" sz="1400" b="0" baseline="-25000">
              <a:solidFill>
                <a:srgbClr val="FFFF00"/>
              </a:solidFill>
              <a:latin typeface="+mn-ea"/>
            </a:endParaRPr>
          </a:p>
        </p:txBody>
      </p:sp>
      <p:sp>
        <p:nvSpPr>
          <p:cNvPr id="45" name="文本框 44"/>
          <p:cNvSpPr txBox="1"/>
          <p:nvPr/>
        </p:nvSpPr>
        <p:spPr>
          <a:xfrm>
            <a:off x="4512945" y="2148840"/>
            <a:ext cx="1597025" cy="368300"/>
          </a:xfrm>
          <a:prstGeom prst="rect">
            <a:avLst/>
          </a:prstGeom>
          <a:noFill/>
          <a:ln w="9525">
            <a:noFill/>
          </a:ln>
        </p:spPr>
        <p:txBody>
          <a:bodyPr wrap="square">
            <a:spAutoFit/>
          </a:bodyPr>
          <a:p>
            <a:pPr indent="127000"/>
            <a:r>
              <a:rPr lang="zh-CN" altLang="en-US">
                <a:solidFill>
                  <a:srgbClr val="FFFF00"/>
                </a:solidFill>
                <a:latin typeface="+mn-ea"/>
              </a:rPr>
              <a:t>加权平均值</a:t>
            </a:r>
            <a:endParaRPr lang="zh-CN" altLang="en-US">
              <a:solidFill>
                <a:srgbClr val="FFFF00"/>
              </a:solidFill>
              <a:latin typeface="+mn-ea"/>
            </a:endParaRPr>
          </a:p>
        </p:txBody>
      </p:sp>
      <p:sp>
        <p:nvSpPr>
          <p:cNvPr id="52" name="文本框 51"/>
          <p:cNvSpPr txBox="1"/>
          <p:nvPr/>
        </p:nvSpPr>
        <p:spPr>
          <a:xfrm>
            <a:off x="396875" y="2032000"/>
            <a:ext cx="2127250" cy="368300"/>
          </a:xfrm>
          <a:prstGeom prst="rect">
            <a:avLst/>
          </a:prstGeom>
          <a:noFill/>
          <a:ln>
            <a:solidFill>
              <a:srgbClr val="FFFF00"/>
            </a:solidFill>
          </a:ln>
        </p:spPr>
        <p:txBody>
          <a:bodyPr wrap="square" rtlCol="0">
            <a:spAutoFit/>
          </a:bodyPr>
          <a:p>
            <a:pPr algn="ctr"/>
            <a:r>
              <a:rPr lang="zh-CN" altLang="en-US" u="sng">
                <a:solidFill>
                  <a:srgbClr val="FF0000"/>
                </a:solidFill>
              </a:rPr>
              <a:t>多传感器</a:t>
            </a:r>
            <a:r>
              <a:rPr lang="zh-CN" altLang="en-US">
                <a:solidFill>
                  <a:srgbClr val="FFFF00"/>
                </a:solidFill>
              </a:rPr>
              <a:t>单次测量</a:t>
            </a:r>
            <a:endParaRPr lang="zh-CN" altLang="en-US">
              <a:solidFill>
                <a:srgbClr val="FFFF00"/>
              </a:solidFill>
            </a:endParaRPr>
          </a:p>
        </p:txBody>
      </p:sp>
      <p:graphicFrame>
        <p:nvGraphicFramePr>
          <p:cNvPr id="14" name="对象 -2147482482"/>
          <p:cNvGraphicFramePr>
            <a:graphicFrameLocks noChangeAspect="1"/>
          </p:cNvGraphicFramePr>
          <p:nvPr/>
        </p:nvGraphicFramePr>
        <p:xfrm>
          <a:off x="2873058" y="2566353"/>
          <a:ext cx="5500370" cy="1624330"/>
        </p:xfrm>
        <a:graphic>
          <a:graphicData uri="http://schemas.openxmlformats.org/presentationml/2006/ole">
            <mc:AlternateContent xmlns:mc="http://schemas.openxmlformats.org/markup-compatibility/2006">
              <mc:Choice xmlns:v="urn:schemas-microsoft-com:vml" Requires="v">
                <p:oleObj spid="_x0000_s16" name="" r:id="rId7" imgW="3949700" imgH="1168400" progId="Equation.KSEE3">
                  <p:embed/>
                </p:oleObj>
              </mc:Choice>
              <mc:Fallback>
                <p:oleObj name="" r:id="rId7" imgW="3949700" imgH="1168400" progId="Equation.KSEE3">
                  <p:embed/>
                  <p:pic>
                    <p:nvPicPr>
                      <p:cNvPr id="0" name="图片 3075"/>
                      <p:cNvPicPr/>
                      <p:nvPr/>
                    </p:nvPicPr>
                    <p:blipFill>
                      <a:blip r:embed="rId8"/>
                      <a:stretch>
                        <a:fillRect/>
                      </a:stretch>
                    </p:blipFill>
                    <p:spPr>
                      <a:xfrm>
                        <a:off x="2873058" y="2566353"/>
                        <a:ext cx="5500370" cy="1624330"/>
                      </a:xfrm>
                      <a:prstGeom prst="rect">
                        <a:avLst/>
                      </a:prstGeom>
                      <a:solidFill>
                        <a:schemeClr val="bg1"/>
                      </a:solidFill>
                      <a:ln w="38100">
                        <a:noFill/>
                        <a:miter/>
                      </a:ln>
                    </p:spPr>
                  </p:pic>
                </p:oleObj>
              </mc:Fallback>
            </mc:AlternateContent>
          </a:graphicData>
        </a:graphic>
      </p:graphicFrame>
      <p:graphicFrame>
        <p:nvGraphicFramePr>
          <p:cNvPr id="21" name="对象 -2147482474"/>
          <p:cNvGraphicFramePr>
            <a:graphicFrameLocks noChangeAspect="1"/>
          </p:cNvGraphicFramePr>
          <p:nvPr/>
        </p:nvGraphicFramePr>
        <p:xfrm>
          <a:off x="3047048" y="4394200"/>
          <a:ext cx="2207260" cy="400685"/>
        </p:xfrm>
        <a:graphic>
          <a:graphicData uri="http://schemas.openxmlformats.org/presentationml/2006/ole">
            <mc:AlternateContent xmlns:mc="http://schemas.openxmlformats.org/markup-compatibility/2006">
              <mc:Choice xmlns:v="urn:schemas-microsoft-com:vml" Requires="v">
                <p:oleObj spid="_x0000_s22" name="" r:id="rId9" imgW="1384300" imgH="254000" progId="Equation.KSEE3">
                  <p:embed/>
                </p:oleObj>
              </mc:Choice>
              <mc:Fallback>
                <p:oleObj name="" r:id="rId9" imgW="1384300" imgH="254000" progId="Equation.KSEE3">
                  <p:embed/>
                  <p:pic>
                    <p:nvPicPr>
                      <p:cNvPr id="0" name="图片 11"/>
                      <p:cNvPicPr/>
                      <p:nvPr/>
                    </p:nvPicPr>
                    <p:blipFill>
                      <a:blip r:embed="rId10"/>
                      <a:stretch>
                        <a:fillRect/>
                      </a:stretch>
                    </p:blipFill>
                    <p:spPr>
                      <a:xfrm>
                        <a:off x="3047048" y="4394200"/>
                        <a:ext cx="2207260" cy="400685"/>
                      </a:xfrm>
                      <a:prstGeom prst="rect">
                        <a:avLst/>
                      </a:prstGeom>
                      <a:solidFill>
                        <a:schemeClr val="bg1"/>
                      </a:solidFill>
                      <a:ln w="38100">
                        <a:noFill/>
                        <a:miter/>
                      </a:ln>
                    </p:spPr>
                  </p:pic>
                </p:oleObj>
              </mc:Fallback>
            </mc:AlternateContent>
          </a:graphicData>
        </a:graphic>
      </p:graphicFrame>
      <p:graphicFrame>
        <p:nvGraphicFramePr>
          <p:cNvPr id="26" name="对象 -2147482472"/>
          <p:cNvGraphicFramePr>
            <a:graphicFrameLocks noChangeAspect="1"/>
          </p:cNvGraphicFramePr>
          <p:nvPr/>
        </p:nvGraphicFramePr>
        <p:xfrm>
          <a:off x="3047365" y="5042535"/>
          <a:ext cx="2174875" cy="1357630"/>
        </p:xfrm>
        <a:graphic>
          <a:graphicData uri="http://schemas.openxmlformats.org/presentationml/2006/ole">
            <mc:AlternateContent xmlns:mc="http://schemas.openxmlformats.org/markup-compatibility/2006">
              <mc:Choice xmlns:v="urn:schemas-microsoft-com:vml" Requires="v">
                <p:oleObj spid="_x0000_s27" name="" r:id="rId11" imgW="1548765" imgH="965200" progId="Equation.KSEE3">
                  <p:embed/>
                </p:oleObj>
              </mc:Choice>
              <mc:Fallback>
                <p:oleObj name="" r:id="rId11" imgW="1548765" imgH="965200" progId="Equation.KSEE3">
                  <p:embed/>
                  <p:pic>
                    <p:nvPicPr>
                      <p:cNvPr id="0" name="图片 17"/>
                      <p:cNvPicPr/>
                      <p:nvPr/>
                    </p:nvPicPr>
                    <p:blipFill>
                      <a:blip r:embed="rId12"/>
                      <a:stretch>
                        <a:fillRect/>
                      </a:stretch>
                    </p:blipFill>
                    <p:spPr>
                      <a:xfrm>
                        <a:off x="3047365" y="5042535"/>
                        <a:ext cx="2174875" cy="1357630"/>
                      </a:xfrm>
                      <a:prstGeom prst="rect">
                        <a:avLst/>
                      </a:prstGeom>
                      <a:solidFill>
                        <a:schemeClr val="bg1"/>
                      </a:solidFill>
                      <a:ln w="38100">
                        <a:noFill/>
                        <a:miter/>
                      </a:ln>
                    </p:spPr>
                  </p:pic>
                </p:oleObj>
              </mc:Fallback>
            </mc:AlternateContent>
          </a:graphicData>
        </a:graphic>
      </p:graphicFrame>
      <p:graphicFrame>
        <p:nvGraphicFramePr>
          <p:cNvPr id="29" name="对象 -2147482469"/>
          <p:cNvGraphicFramePr>
            <a:graphicFrameLocks noChangeAspect="1"/>
          </p:cNvGraphicFramePr>
          <p:nvPr/>
        </p:nvGraphicFramePr>
        <p:xfrm>
          <a:off x="5629275" y="4928235"/>
          <a:ext cx="2167255" cy="1504950"/>
        </p:xfrm>
        <a:graphic>
          <a:graphicData uri="http://schemas.openxmlformats.org/presentationml/2006/ole">
            <mc:AlternateContent xmlns:mc="http://schemas.openxmlformats.org/markup-compatibility/2006">
              <mc:Choice xmlns:v="urn:schemas-microsoft-com:vml" Requires="v">
                <p:oleObj spid="_x0000_s30" name="" r:id="rId13" imgW="1612900" imgH="1117600" progId="Equation.KSEE3">
                  <p:embed/>
                </p:oleObj>
              </mc:Choice>
              <mc:Fallback>
                <p:oleObj name="" r:id="rId13" imgW="1612900" imgH="1117600" progId="Equation.KSEE3">
                  <p:embed/>
                  <p:pic>
                    <p:nvPicPr>
                      <p:cNvPr id="0" name="图片 18"/>
                      <p:cNvPicPr/>
                      <p:nvPr/>
                    </p:nvPicPr>
                    <p:blipFill>
                      <a:blip r:embed="rId14"/>
                      <a:stretch>
                        <a:fillRect/>
                      </a:stretch>
                    </p:blipFill>
                    <p:spPr>
                      <a:xfrm>
                        <a:off x="5629275" y="4928235"/>
                        <a:ext cx="2167255" cy="1504950"/>
                      </a:xfrm>
                      <a:prstGeom prst="rect">
                        <a:avLst/>
                      </a:prstGeom>
                      <a:solidFill>
                        <a:schemeClr val="bg1"/>
                      </a:solidFill>
                      <a:ln w="38100">
                        <a:noFill/>
                        <a:miter/>
                      </a:ln>
                    </p:spPr>
                  </p:pic>
                </p:oleObj>
              </mc:Fallback>
            </mc:AlternateContent>
          </a:graphicData>
        </a:graphic>
      </p:graphicFrame>
      <p:graphicFrame>
        <p:nvGraphicFramePr>
          <p:cNvPr id="19" name="对象 -2147482473"/>
          <p:cNvGraphicFramePr>
            <a:graphicFrameLocks noChangeAspect="1"/>
          </p:cNvGraphicFramePr>
          <p:nvPr/>
        </p:nvGraphicFramePr>
        <p:xfrm>
          <a:off x="8547100" y="4741546"/>
          <a:ext cx="2992755" cy="568325"/>
        </p:xfrm>
        <a:graphic>
          <a:graphicData uri="http://schemas.openxmlformats.org/presentationml/2006/ole">
            <mc:AlternateContent xmlns:mc="http://schemas.openxmlformats.org/markup-compatibility/2006">
              <mc:Choice xmlns:v="urn:schemas-microsoft-com:vml" Requires="v">
                <p:oleObj spid="_x0000_s20" name="" r:id="rId15" imgW="2413000" imgH="457200" progId="Equation.KSEE3">
                  <p:embed/>
                </p:oleObj>
              </mc:Choice>
              <mc:Fallback>
                <p:oleObj name="" r:id="rId15" imgW="2413000" imgH="457200" progId="Equation.KSEE3">
                  <p:embed/>
                  <p:pic>
                    <p:nvPicPr>
                      <p:cNvPr id="0" name="图片 16"/>
                      <p:cNvPicPr/>
                      <p:nvPr/>
                    </p:nvPicPr>
                    <p:blipFill>
                      <a:blip r:embed="rId16"/>
                      <a:stretch>
                        <a:fillRect/>
                      </a:stretch>
                    </p:blipFill>
                    <p:spPr>
                      <a:xfrm>
                        <a:off x="8547100" y="4741546"/>
                        <a:ext cx="2992755" cy="568325"/>
                      </a:xfrm>
                      <a:prstGeom prst="rect">
                        <a:avLst/>
                      </a:prstGeom>
                      <a:solidFill>
                        <a:schemeClr val="bg1"/>
                      </a:solidFill>
                      <a:ln w="38100">
                        <a:noFill/>
                        <a:miter/>
                      </a:ln>
                    </p:spPr>
                  </p:pic>
                </p:oleObj>
              </mc:Fallback>
            </mc:AlternateContent>
          </a:graphicData>
        </a:graphic>
      </p:graphicFrame>
      <p:sp>
        <p:nvSpPr>
          <p:cNvPr id="6" name="文本框 5"/>
          <p:cNvSpPr txBox="1"/>
          <p:nvPr/>
        </p:nvSpPr>
        <p:spPr>
          <a:xfrm>
            <a:off x="8547100" y="5600700"/>
            <a:ext cx="3101975" cy="368300"/>
          </a:xfrm>
          <a:prstGeom prst="rect">
            <a:avLst/>
          </a:prstGeom>
          <a:noFill/>
          <a:ln w="9525">
            <a:noFill/>
          </a:ln>
        </p:spPr>
        <p:txBody>
          <a:bodyPr wrap="square">
            <a:spAutoFit/>
          </a:bodyPr>
          <a:p>
            <a:pPr indent="127000"/>
            <a:r>
              <a:rPr lang="zh-CN" altLang="en-US">
                <a:solidFill>
                  <a:srgbClr val="FFFF00"/>
                </a:solidFill>
                <a:latin typeface="+mn-ea"/>
              </a:rPr>
              <a:t>加权平均值可以达到</a:t>
            </a:r>
            <a:r>
              <a:rPr lang="zh-CN" altLang="en-US">
                <a:solidFill>
                  <a:srgbClr val="FFFF00"/>
                </a:solidFill>
                <a:highlight>
                  <a:srgbClr val="008000"/>
                </a:highlight>
                <a:latin typeface="+mn-ea"/>
              </a:rPr>
              <a:t>最优</a:t>
            </a:r>
            <a:endParaRPr lang="zh-CN" altLang="en-US">
              <a:solidFill>
                <a:srgbClr val="FFFF00"/>
              </a:solidFill>
              <a:latin typeface="+mn-ea"/>
            </a:endParaRPr>
          </a:p>
        </p:txBody>
      </p:sp>
    </p:spTree>
    <p:custDataLst>
      <p:tags r:id="rId1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linds(horizont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linds(horizontal)">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8" name="文本框 7"/>
          <p:cNvSpPr txBox="1"/>
          <p:nvPr/>
        </p:nvSpPr>
        <p:spPr>
          <a:xfrm>
            <a:off x="3047365" y="1337310"/>
            <a:ext cx="4980940" cy="460375"/>
          </a:xfrm>
          <a:prstGeom prst="rect">
            <a:avLst/>
          </a:prstGeom>
          <a:noFill/>
          <a:ln w="9525">
            <a:noFill/>
          </a:ln>
        </p:spPr>
        <p:txBody>
          <a:bodyPr wrap="square">
            <a:spAutoFit/>
          </a:bodyPr>
          <a:p>
            <a:pPr indent="0" algn="dist"/>
            <a:r>
              <a:rPr lang="zh-CN" altLang="en-US" sz="2400" b="0">
                <a:solidFill>
                  <a:srgbClr val="FFFF00"/>
                </a:solidFill>
                <a:latin typeface="Calibri" panose="020F0502020204030204" charset="0"/>
                <a:ea typeface="宋体" panose="02010600030101010101" pitchFamily="2" charset="-122"/>
              </a:rPr>
              <a:t>为什么需要</a:t>
            </a:r>
            <a:r>
              <a:rPr lang="zh-CN" altLang="en-US" sz="2400" b="1">
                <a:solidFill>
                  <a:srgbClr val="FFFF00"/>
                </a:solidFill>
                <a:highlight>
                  <a:srgbClr val="008000"/>
                </a:highlight>
                <a:latin typeface="Calibri" panose="020F0502020204030204" charset="0"/>
                <a:ea typeface="宋体" panose="02010600030101010101" pitchFamily="2" charset="-122"/>
              </a:rPr>
              <a:t>多传感器融合</a:t>
            </a:r>
            <a:r>
              <a:rPr lang="zh-CN" altLang="en-US" sz="2400" b="0">
                <a:solidFill>
                  <a:srgbClr val="FFFF00"/>
                </a:solidFill>
                <a:latin typeface="Calibri" panose="020F0502020204030204" charset="0"/>
                <a:ea typeface="宋体" panose="02010600030101010101" pitchFamily="2" charset="-122"/>
              </a:rPr>
              <a:t>？</a:t>
            </a:r>
            <a:endParaRPr lang="zh-CN" altLang="en-US" sz="2400" b="0">
              <a:solidFill>
                <a:srgbClr val="FFFF00"/>
              </a:solidFill>
              <a:latin typeface="Calibri" panose="020F0502020204030204" charset="0"/>
              <a:ea typeface="宋体" panose="02010600030101010101" pitchFamily="2" charset="-122"/>
            </a:endParaRPr>
          </a:p>
        </p:txBody>
      </p:sp>
      <p:sp>
        <p:nvSpPr>
          <p:cNvPr id="4" name="文本框 3"/>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3978275" y="1731645"/>
            <a:ext cx="2921000" cy="368300"/>
          </a:xfrm>
          <a:prstGeom prst="rect">
            <a:avLst/>
          </a:prstGeom>
          <a:noFill/>
        </p:spPr>
        <p:txBody>
          <a:bodyPr wrap="square" rtlCol="0">
            <a:spAutoFit/>
          </a:bodyPr>
          <a:p>
            <a:r>
              <a:rPr lang="zh-CN" altLang="en-US">
                <a:solidFill>
                  <a:srgbClr val="FF0000"/>
                </a:solidFill>
              </a:rPr>
              <a:t>（增加信息量，取长补短）</a:t>
            </a:r>
            <a:endParaRPr lang="zh-CN" altLang="en-US">
              <a:solidFill>
                <a:srgbClr val="FF0000"/>
              </a:solidFill>
            </a:endParaRPr>
          </a:p>
        </p:txBody>
      </p:sp>
      <p:sp>
        <p:nvSpPr>
          <p:cNvPr id="5" name="右箭头 4"/>
          <p:cNvSpPr/>
          <p:nvPr/>
        </p:nvSpPr>
        <p:spPr>
          <a:xfrm>
            <a:off x="7943850" y="1438910"/>
            <a:ext cx="742950" cy="27622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左大括号 31"/>
          <p:cNvSpPr/>
          <p:nvPr/>
        </p:nvSpPr>
        <p:spPr>
          <a:xfrm>
            <a:off x="8801100" y="1166495"/>
            <a:ext cx="95250" cy="809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3" name="文本框 32"/>
          <p:cNvSpPr txBox="1"/>
          <p:nvPr/>
        </p:nvSpPr>
        <p:spPr>
          <a:xfrm>
            <a:off x="9010650" y="1094105"/>
            <a:ext cx="2065655" cy="306705"/>
          </a:xfrm>
          <a:prstGeom prst="rect">
            <a:avLst/>
          </a:prstGeom>
          <a:noFill/>
        </p:spPr>
        <p:txBody>
          <a:bodyPr wrap="square" rtlCol="0">
            <a:spAutoFit/>
          </a:bodyPr>
          <a:p>
            <a:r>
              <a:rPr lang="zh-CN" altLang="en-US" sz="1400">
                <a:solidFill>
                  <a:srgbClr val="FFFF00"/>
                </a:solidFill>
              </a:rPr>
              <a:t>多个同类传感器（改进）</a:t>
            </a:r>
            <a:endParaRPr lang="zh-CN" altLang="en-US" sz="1400">
              <a:solidFill>
                <a:srgbClr val="FFFF00"/>
              </a:solidFill>
            </a:endParaRPr>
          </a:p>
        </p:txBody>
      </p:sp>
      <p:sp>
        <p:nvSpPr>
          <p:cNvPr id="34" name="文本框 33"/>
          <p:cNvSpPr txBox="1"/>
          <p:nvPr/>
        </p:nvSpPr>
        <p:spPr>
          <a:xfrm>
            <a:off x="8998585" y="1669415"/>
            <a:ext cx="2224405" cy="306705"/>
          </a:xfrm>
          <a:prstGeom prst="rect">
            <a:avLst/>
          </a:prstGeom>
          <a:noFill/>
        </p:spPr>
        <p:txBody>
          <a:bodyPr wrap="square" rtlCol="0">
            <a:spAutoFit/>
          </a:bodyPr>
          <a:p>
            <a:r>
              <a:rPr lang="zh-CN" altLang="en-US" sz="1400">
                <a:solidFill>
                  <a:schemeClr val="bg1"/>
                </a:solidFill>
              </a:rPr>
              <a:t>多个不同类传感器（互补）</a:t>
            </a:r>
            <a:endParaRPr lang="zh-CN" altLang="en-US" sz="1400">
              <a:solidFill>
                <a:schemeClr val="bg1"/>
              </a:solidFill>
            </a:endParaRPr>
          </a:p>
        </p:txBody>
      </p:sp>
      <p:sp>
        <p:nvSpPr>
          <p:cNvPr id="7" name="文本框 6"/>
          <p:cNvSpPr txBox="1"/>
          <p:nvPr/>
        </p:nvSpPr>
        <p:spPr>
          <a:xfrm>
            <a:off x="332740" y="2368550"/>
            <a:ext cx="2127250" cy="368300"/>
          </a:xfrm>
          <a:prstGeom prst="rect">
            <a:avLst/>
          </a:prstGeom>
          <a:noFill/>
          <a:ln>
            <a:solidFill>
              <a:srgbClr val="FFFF00"/>
            </a:solidFill>
          </a:ln>
        </p:spPr>
        <p:txBody>
          <a:bodyPr wrap="square" rtlCol="0">
            <a:spAutoFit/>
          </a:bodyPr>
          <a:p>
            <a:pPr algn="ctr"/>
            <a:r>
              <a:rPr lang="zh-CN" altLang="en-US" u="sng">
                <a:solidFill>
                  <a:srgbClr val="FF0000"/>
                </a:solidFill>
              </a:rPr>
              <a:t>单传感器</a:t>
            </a:r>
            <a:r>
              <a:rPr lang="zh-CN" altLang="en-US">
                <a:solidFill>
                  <a:srgbClr val="FFFF00"/>
                </a:solidFill>
              </a:rPr>
              <a:t>多次测量</a:t>
            </a:r>
            <a:endParaRPr lang="zh-CN" altLang="en-US">
              <a:solidFill>
                <a:srgbClr val="FFFF00"/>
              </a:solidFill>
            </a:endParaRPr>
          </a:p>
        </p:txBody>
      </p:sp>
      <p:sp>
        <p:nvSpPr>
          <p:cNvPr id="9" name="文本框 8"/>
          <p:cNvSpPr txBox="1"/>
          <p:nvPr/>
        </p:nvSpPr>
        <p:spPr>
          <a:xfrm>
            <a:off x="241300" y="3665220"/>
            <a:ext cx="2255520" cy="368300"/>
          </a:xfrm>
          <a:prstGeom prst="rect">
            <a:avLst/>
          </a:prstGeom>
          <a:noFill/>
        </p:spPr>
        <p:txBody>
          <a:bodyPr wrap="square" rtlCol="0">
            <a:spAutoFit/>
            <a:scene3d>
              <a:camera prst="orthographicFront"/>
              <a:lightRig rig="threePt" dir="t"/>
            </a:scene3d>
          </a:bodyPr>
          <a:p>
            <a:pPr algn="ctr"/>
            <a:r>
              <a:rPr lang="zh-CN" altLang="en-US">
                <a:solidFill>
                  <a:schemeClr val="accent1"/>
                </a:solidFill>
                <a:effectLst>
                  <a:outerShdw blurRad="38100" dist="25400" dir="5400000" algn="ctr" rotWithShape="0">
                    <a:srgbClr val="6E747A">
                      <a:alpha val="43000"/>
                    </a:srgbClr>
                  </a:outerShdw>
                </a:effectLst>
              </a:rPr>
              <a:t>（在实际中很难实现）</a:t>
            </a:r>
            <a:endParaRPr lang="zh-CN" altLang="en-US">
              <a:solidFill>
                <a:schemeClr val="accent1"/>
              </a:solidFill>
              <a:effectLst>
                <a:outerShdw blurRad="38100" dist="25400" dir="5400000" algn="ctr" rotWithShape="0">
                  <a:srgbClr val="6E747A">
                    <a:alpha val="43000"/>
                  </a:srgbClr>
                </a:outerShdw>
              </a:effectLst>
            </a:endParaRPr>
          </a:p>
        </p:txBody>
      </p:sp>
      <p:sp>
        <p:nvSpPr>
          <p:cNvPr id="10" name="右箭头 9"/>
          <p:cNvSpPr/>
          <p:nvPr/>
        </p:nvSpPr>
        <p:spPr>
          <a:xfrm>
            <a:off x="2524125" y="2384425"/>
            <a:ext cx="1360805" cy="35242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3937000" y="2376170"/>
            <a:ext cx="2127250" cy="368300"/>
          </a:xfrm>
          <a:prstGeom prst="rect">
            <a:avLst/>
          </a:prstGeom>
          <a:noFill/>
          <a:ln>
            <a:solidFill>
              <a:srgbClr val="FFFF00"/>
            </a:solidFill>
          </a:ln>
        </p:spPr>
        <p:txBody>
          <a:bodyPr wrap="square" rtlCol="0">
            <a:spAutoFit/>
          </a:bodyPr>
          <a:p>
            <a:pPr algn="ctr"/>
            <a:r>
              <a:rPr lang="zh-CN" altLang="en-US" u="sng">
                <a:solidFill>
                  <a:srgbClr val="FF0000"/>
                </a:solidFill>
              </a:rPr>
              <a:t>多传感器</a:t>
            </a:r>
            <a:r>
              <a:rPr lang="zh-CN" altLang="en-US">
                <a:solidFill>
                  <a:srgbClr val="FFFF00"/>
                </a:solidFill>
              </a:rPr>
              <a:t>单次测量</a:t>
            </a:r>
            <a:endParaRPr lang="zh-CN" altLang="en-US">
              <a:solidFill>
                <a:srgbClr val="FFFF00"/>
              </a:solidFill>
            </a:endParaRPr>
          </a:p>
        </p:txBody>
      </p:sp>
      <p:sp>
        <p:nvSpPr>
          <p:cNvPr id="17" name="文本框 16"/>
          <p:cNvSpPr txBox="1"/>
          <p:nvPr/>
        </p:nvSpPr>
        <p:spPr>
          <a:xfrm>
            <a:off x="2447925" y="2163445"/>
            <a:ext cx="1360805" cy="306705"/>
          </a:xfrm>
          <a:prstGeom prst="rect">
            <a:avLst/>
          </a:prstGeom>
          <a:noFill/>
        </p:spPr>
        <p:txBody>
          <a:bodyPr wrap="square" rtlCol="0">
            <a:spAutoFit/>
            <a:scene3d>
              <a:camera prst="orthographicFront"/>
              <a:lightRig rig="threePt" dir="t"/>
            </a:scene3d>
          </a:bodyPr>
          <a:p>
            <a:pPr algn="ctr"/>
            <a:r>
              <a:rPr lang="zh-CN" altLang="en-US" sz="1400">
                <a:solidFill>
                  <a:schemeClr val="accent1"/>
                </a:solidFill>
                <a:effectLst>
                  <a:outerShdw blurRad="38100" dist="25400" dir="5400000" algn="ctr" rotWithShape="0">
                    <a:srgbClr val="6E747A">
                      <a:alpha val="43000"/>
                    </a:srgbClr>
                  </a:outerShdw>
                </a:effectLst>
              </a:rPr>
              <a:t>以空间换时间</a:t>
            </a:r>
            <a:endParaRPr lang="zh-CN" altLang="en-US" sz="1400">
              <a:solidFill>
                <a:schemeClr val="accent1"/>
              </a:solidFill>
              <a:effectLst>
                <a:outerShdw blurRad="38100" dist="25400" dir="5400000" algn="ctr" rotWithShape="0">
                  <a:srgbClr val="6E747A">
                    <a:alpha val="43000"/>
                  </a:srgbClr>
                </a:outerShdw>
              </a:effectLst>
            </a:endParaRPr>
          </a:p>
        </p:txBody>
      </p:sp>
      <p:graphicFrame>
        <p:nvGraphicFramePr>
          <p:cNvPr id="53" name="对象 -2147482479"/>
          <p:cNvGraphicFramePr>
            <a:graphicFrameLocks noChangeAspect="1"/>
          </p:cNvGraphicFramePr>
          <p:nvPr/>
        </p:nvGraphicFramePr>
        <p:xfrm>
          <a:off x="810895" y="2860040"/>
          <a:ext cx="974090" cy="569595"/>
        </p:xfrm>
        <a:graphic>
          <a:graphicData uri="http://schemas.openxmlformats.org/presentationml/2006/ole">
            <mc:AlternateContent xmlns:mc="http://schemas.openxmlformats.org/markup-compatibility/2006">
              <mc:Choice xmlns:v="urn:schemas-microsoft-com:vml" Requires="v">
                <p:oleObj spid="_x0000_s54" name="" r:id="rId6" imgW="723900" imgH="419100" progId="Equation.KSEE3">
                  <p:embed/>
                </p:oleObj>
              </mc:Choice>
              <mc:Fallback>
                <p:oleObj name="" r:id="rId6" imgW="723900" imgH="419100" progId="Equation.KSEE3">
                  <p:embed/>
                  <p:pic>
                    <p:nvPicPr>
                      <p:cNvPr id="0" name="图片 10"/>
                      <p:cNvPicPr/>
                      <p:nvPr/>
                    </p:nvPicPr>
                    <p:blipFill>
                      <a:blip r:embed="rId7"/>
                      <a:stretch>
                        <a:fillRect/>
                      </a:stretch>
                    </p:blipFill>
                    <p:spPr>
                      <a:xfrm>
                        <a:off x="810895" y="2860040"/>
                        <a:ext cx="974090" cy="569595"/>
                      </a:xfrm>
                      <a:prstGeom prst="rect">
                        <a:avLst/>
                      </a:prstGeom>
                      <a:solidFill>
                        <a:schemeClr val="bg1"/>
                      </a:solidFill>
                      <a:ln w="38100">
                        <a:noFill/>
                        <a:miter/>
                      </a:ln>
                    </p:spPr>
                  </p:pic>
                </p:oleObj>
              </mc:Fallback>
            </mc:AlternateContent>
          </a:graphicData>
        </a:graphic>
      </p:graphicFrame>
      <p:sp>
        <p:nvSpPr>
          <p:cNvPr id="40" name="文本框 39"/>
          <p:cNvSpPr txBox="1"/>
          <p:nvPr/>
        </p:nvSpPr>
        <p:spPr>
          <a:xfrm>
            <a:off x="4339590" y="3211195"/>
            <a:ext cx="1388110" cy="368300"/>
          </a:xfrm>
          <a:prstGeom prst="rect">
            <a:avLst/>
          </a:prstGeom>
          <a:noFill/>
          <a:ln w="9525">
            <a:noFill/>
          </a:ln>
        </p:spPr>
        <p:txBody>
          <a:bodyPr wrap="square">
            <a:spAutoFit/>
          </a:bodyPr>
          <a:p>
            <a:pPr indent="127000"/>
            <a:r>
              <a:rPr lang="zh-CN" altLang="en-US">
                <a:solidFill>
                  <a:srgbClr val="FFFF00"/>
                </a:solidFill>
                <a:latin typeface="+mn-ea"/>
              </a:rPr>
              <a:t>求平均值</a:t>
            </a:r>
            <a:endParaRPr lang="zh-CN" altLang="en-US">
              <a:solidFill>
                <a:srgbClr val="FFFF00"/>
              </a:solidFill>
              <a:latin typeface="+mn-ea"/>
            </a:endParaRPr>
          </a:p>
        </p:txBody>
      </p:sp>
      <p:sp>
        <p:nvSpPr>
          <p:cNvPr id="18" name="文本框 17"/>
          <p:cNvSpPr txBox="1"/>
          <p:nvPr/>
        </p:nvSpPr>
        <p:spPr>
          <a:xfrm>
            <a:off x="4339590" y="4046220"/>
            <a:ext cx="1282700" cy="368300"/>
          </a:xfrm>
          <a:prstGeom prst="rect">
            <a:avLst/>
          </a:prstGeom>
          <a:noFill/>
          <a:ln w="9525">
            <a:noFill/>
          </a:ln>
        </p:spPr>
        <p:txBody>
          <a:bodyPr wrap="square">
            <a:spAutoFit/>
          </a:bodyPr>
          <a:p>
            <a:pPr indent="127000"/>
            <a:r>
              <a:rPr lang="zh-CN" altLang="en-US">
                <a:solidFill>
                  <a:srgbClr val="FFFF00"/>
                </a:solidFill>
                <a:latin typeface="+mn-ea"/>
              </a:rPr>
              <a:t>二选一值</a:t>
            </a:r>
            <a:endParaRPr lang="zh-CN" altLang="en-US">
              <a:solidFill>
                <a:srgbClr val="FFFF00"/>
              </a:solidFill>
              <a:latin typeface="+mn-ea"/>
            </a:endParaRPr>
          </a:p>
        </p:txBody>
      </p:sp>
      <p:sp>
        <p:nvSpPr>
          <p:cNvPr id="23" name="文本框 22"/>
          <p:cNvSpPr txBox="1"/>
          <p:nvPr/>
        </p:nvSpPr>
        <p:spPr>
          <a:xfrm>
            <a:off x="4235450" y="4968240"/>
            <a:ext cx="1597025" cy="368300"/>
          </a:xfrm>
          <a:prstGeom prst="rect">
            <a:avLst/>
          </a:prstGeom>
          <a:noFill/>
          <a:ln w="9525">
            <a:noFill/>
          </a:ln>
        </p:spPr>
        <p:txBody>
          <a:bodyPr wrap="square">
            <a:spAutoFit/>
          </a:bodyPr>
          <a:p>
            <a:pPr indent="127000"/>
            <a:r>
              <a:rPr lang="zh-CN" altLang="en-US">
                <a:solidFill>
                  <a:srgbClr val="FFFF00"/>
                </a:solidFill>
                <a:latin typeface="+mn-ea"/>
              </a:rPr>
              <a:t>加权平均值</a:t>
            </a:r>
            <a:endParaRPr lang="zh-CN" altLang="en-US">
              <a:solidFill>
                <a:srgbClr val="FFFF00"/>
              </a:solidFill>
              <a:latin typeface="+mn-ea"/>
            </a:endParaRPr>
          </a:p>
        </p:txBody>
      </p:sp>
      <p:graphicFrame>
        <p:nvGraphicFramePr>
          <p:cNvPr id="24" name="对象 -2147482473"/>
          <p:cNvGraphicFramePr>
            <a:graphicFrameLocks noChangeAspect="1"/>
          </p:cNvGraphicFramePr>
          <p:nvPr/>
        </p:nvGraphicFramePr>
        <p:xfrm>
          <a:off x="5974398" y="3112453"/>
          <a:ext cx="2315210" cy="520700"/>
        </p:xfrm>
        <a:graphic>
          <a:graphicData uri="http://schemas.openxmlformats.org/presentationml/2006/ole">
            <mc:AlternateContent xmlns:mc="http://schemas.openxmlformats.org/markup-compatibility/2006">
              <mc:Choice xmlns:v="urn:schemas-microsoft-com:vml" Requires="v">
                <p:oleObj spid="_x0000_s25" name="" r:id="rId8" imgW="1866900" imgH="419100" progId="Equation.KSEE3">
                  <p:embed/>
                </p:oleObj>
              </mc:Choice>
              <mc:Fallback>
                <p:oleObj name="" r:id="rId8" imgW="1866900" imgH="419100" progId="Equation.KSEE3">
                  <p:embed/>
                  <p:pic>
                    <p:nvPicPr>
                      <p:cNvPr id="0" name="图片 16"/>
                      <p:cNvPicPr/>
                      <p:nvPr/>
                    </p:nvPicPr>
                    <p:blipFill>
                      <a:blip r:embed="rId9"/>
                      <a:stretch>
                        <a:fillRect/>
                      </a:stretch>
                    </p:blipFill>
                    <p:spPr>
                      <a:xfrm>
                        <a:off x="5974398" y="3112453"/>
                        <a:ext cx="2315210" cy="520700"/>
                      </a:xfrm>
                      <a:prstGeom prst="rect">
                        <a:avLst/>
                      </a:prstGeom>
                      <a:solidFill>
                        <a:schemeClr val="bg1"/>
                      </a:solidFill>
                      <a:ln w="38100">
                        <a:noFill/>
                        <a:miter/>
                      </a:ln>
                    </p:spPr>
                  </p:pic>
                </p:oleObj>
              </mc:Fallback>
            </mc:AlternateContent>
          </a:graphicData>
        </a:graphic>
      </p:graphicFrame>
      <p:graphicFrame>
        <p:nvGraphicFramePr>
          <p:cNvPr id="28" name="对象 -2147482473"/>
          <p:cNvGraphicFramePr>
            <a:graphicFrameLocks noChangeAspect="1"/>
          </p:cNvGraphicFramePr>
          <p:nvPr/>
        </p:nvGraphicFramePr>
        <p:xfrm>
          <a:off x="8473440" y="3112453"/>
          <a:ext cx="2126615" cy="520700"/>
        </p:xfrm>
        <a:graphic>
          <a:graphicData uri="http://schemas.openxmlformats.org/presentationml/2006/ole">
            <mc:AlternateContent xmlns:mc="http://schemas.openxmlformats.org/markup-compatibility/2006">
              <mc:Choice xmlns:v="urn:schemas-microsoft-com:vml" Requires="v">
                <p:oleObj spid="_x0000_s31" name="" r:id="rId10" imgW="1714500" imgH="419100" progId="Equation.KSEE3">
                  <p:embed/>
                </p:oleObj>
              </mc:Choice>
              <mc:Fallback>
                <p:oleObj name="" r:id="rId10" imgW="1714500" imgH="419100" progId="Equation.KSEE3">
                  <p:embed/>
                  <p:pic>
                    <p:nvPicPr>
                      <p:cNvPr id="0" name="图片 16"/>
                      <p:cNvPicPr/>
                      <p:nvPr/>
                    </p:nvPicPr>
                    <p:blipFill>
                      <a:blip r:embed="rId11"/>
                      <a:stretch>
                        <a:fillRect/>
                      </a:stretch>
                    </p:blipFill>
                    <p:spPr>
                      <a:xfrm>
                        <a:off x="8473440" y="3112453"/>
                        <a:ext cx="2126615" cy="520700"/>
                      </a:xfrm>
                      <a:prstGeom prst="rect">
                        <a:avLst/>
                      </a:prstGeom>
                      <a:solidFill>
                        <a:schemeClr val="bg1"/>
                      </a:solidFill>
                      <a:ln w="38100">
                        <a:noFill/>
                        <a:miter/>
                      </a:ln>
                    </p:spPr>
                  </p:pic>
                </p:oleObj>
              </mc:Fallback>
            </mc:AlternateContent>
          </a:graphicData>
        </a:graphic>
      </p:graphicFrame>
      <p:sp>
        <p:nvSpPr>
          <p:cNvPr id="37" name="文本框 36"/>
          <p:cNvSpPr txBox="1"/>
          <p:nvPr/>
        </p:nvSpPr>
        <p:spPr>
          <a:xfrm>
            <a:off x="10612120" y="3219450"/>
            <a:ext cx="1073785" cy="368300"/>
          </a:xfrm>
          <a:prstGeom prst="rect">
            <a:avLst/>
          </a:prstGeom>
          <a:noFill/>
          <a:ln w="9525">
            <a:noFill/>
          </a:ln>
        </p:spPr>
        <p:txBody>
          <a:bodyPr wrap="square">
            <a:spAutoFit/>
          </a:bodyPr>
          <a:p>
            <a:pPr indent="127000"/>
            <a:r>
              <a:rPr lang="zh-CN" altLang="en-US">
                <a:solidFill>
                  <a:srgbClr val="FFFF00"/>
                </a:solidFill>
                <a:highlight>
                  <a:srgbClr val="008000"/>
                </a:highlight>
                <a:latin typeface="+mn-ea"/>
              </a:rPr>
              <a:t>非最优</a:t>
            </a:r>
            <a:endParaRPr lang="zh-CN" altLang="en-US">
              <a:solidFill>
                <a:srgbClr val="FFFF00"/>
              </a:solidFill>
              <a:latin typeface="+mn-ea"/>
            </a:endParaRPr>
          </a:p>
        </p:txBody>
      </p:sp>
      <p:sp>
        <p:nvSpPr>
          <p:cNvPr id="41" name="下箭头 40"/>
          <p:cNvSpPr/>
          <p:nvPr/>
        </p:nvSpPr>
        <p:spPr>
          <a:xfrm>
            <a:off x="4800600" y="2842895"/>
            <a:ext cx="419100" cy="35242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2" name="下箭头 41"/>
          <p:cNvSpPr/>
          <p:nvPr/>
        </p:nvSpPr>
        <p:spPr>
          <a:xfrm>
            <a:off x="4800600" y="3636645"/>
            <a:ext cx="419100" cy="35242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3" name="下箭头 42"/>
          <p:cNvSpPr/>
          <p:nvPr/>
        </p:nvSpPr>
        <p:spPr>
          <a:xfrm>
            <a:off x="4800600" y="4515485"/>
            <a:ext cx="419100" cy="35242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44" name="对象 -2147482479"/>
          <p:cNvGraphicFramePr>
            <a:graphicFrameLocks noChangeAspect="1"/>
          </p:cNvGraphicFramePr>
          <p:nvPr/>
        </p:nvGraphicFramePr>
        <p:xfrm>
          <a:off x="6070601" y="4081145"/>
          <a:ext cx="1799590" cy="333375"/>
        </p:xfrm>
        <a:graphic>
          <a:graphicData uri="http://schemas.openxmlformats.org/presentationml/2006/ole">
            <mc:AlternateContent xmlns:mc="http://schemas.openxmlformats.org/markup-compatibility/2006">
              <mc:Choice xmlns:v="urn:schemas-microsoft-com:vml" Requires="v">
                <p:oleObj spid="_x0000_s46" name="" r:id="rId12" imgW="1384300" imgH="254000" progId="Equation.KSEE3">
                  <p:embed/>
                </p:oleObj>
              </mc:Choice>
              <mc:Fallback>
                <p:oleObj name="" r:id="rId12" imgW="1384300" imgH="254000" progId="Equation.KSEE3">
                  <p:embed/>
                  <p:pic>
                    <p:nvPicPr>
                      <p:cNvPr id="0" name="图片 10"/>
                      <p:cNvPicPr/>
                      <p:nvPr/>
                    </p:nvPicPr>
                    <p:blipFill>
                      <a:blip r:embed="rId13"/>
                      <a:stretch>
                        <a:fillRect/>
                      </a:stretch>
                    </p:blipFill>
                    <p:spPr>
                      <a:xfrm>
                        <a:off x="6070601" y="4081145"/>
                        <a:ext cx="1799590" cy="333375"/>
                      </a:xfrm>
                      <a:prstGeom prst="rect">
                        <a:avLst/>
                      </a:prstGeom>
                      <a:solidFill>
                        <a:schemeClr val="bg1"/>
                      </a:solidFill>
                      <a:ln w="38100">
                        <a:noFill/>
                        <a:miter/>
                      </a:ln>
                    </p:spPr>
                  </p:pic>
                </p:oleObj>
              </mc:Fallback>
            </mc:AlternateContent>
          </a:graphicData>
        </a:graphic>
      </p:graphicFrame>
      <p:sp>
        <p:nvSpPr>
          <p:cNvPr id="47" name="文本框 46"/>
          <p:cNvSpPr txBox="1"/>
          <p:nvPr/>
        </p:nvSpPr>
        <p:spPr>
          <a:xfrm>
            <a:off x="9029700" y="4081145"/>
            <a:ext cx="2824480" cy="368300"/>
          </a:xfrm>
          <a:prstGeom prst="rect">
            <a:avLst/>
          </a:prstGeom>
          <a:noFill/>
          <a:ln w="9525">
            <a:noFill/>
          </a:ln>
        </p:spPr>
        <p:txBody>
          <a:bodyPr wrap="square">
            <a:spAutoFit/>
          </a:bodyPr>
          <a:p>
            <a:pPr indent="127000"/>
            <a:r>
              <a:rPr lang="zh-CN" altLang="en-US">
                <a:solidFill>
                  <a:srgbClr val="FFFF00"/>
                </a:solidFill>
                <a:highlight>
                  <a:srgbClr val="008000"/>
                </a:highlight>
                <a:latin typeface="+mn-ea"/>
              </a:rPr>
              <a:t>局部最优，整体非最优</a:t>
            </a:r>
            <a:endParaRPr lang="zh-CN" altLang="en-US">
              <a:solidFill>
                <a:srgbClr val="FFFF00"/>
              </a:solidFill>
              <a:latin typeface="+mn-ea"/>
            </a:endParaRPr>
          </a:p>
        </p:txBody>
      </p:sp>
      <p:graphicFrame>
        <p:nvGraphicFramePr>
          <p:cNvPr id="48" name="对象 -2147482469"/>
          <p:cNvGraphicFramePr>
            <a:graphicFrameLocks noChangeAspect="1"/>
          </p:cNvGraphicFramePr>
          <p:nvPr/>
        </p:nvGraphicFramePr>
        <p:xfrm>
          <a:off x="6070283" y="4862195"/>
          <a:ext cx="4130040" cy="650240"/>
        </p:xfrm>
        <a:graphic>
          <a:graphicData uri="http://schemas.openxmlformats.org/presentationml/2006/ole">
            <mc:AlternateContent xmlns:mc="http://schemas.openxmlformats.org/markup-compatibility/2006">
              <mc:Choice xmlns:v="urn:schemas-microsoft-com:vml" Requires="v">
                <p:oleObj spid="_x0000_s49" name="" r:id="rId14" imgW="3073400" imgH="482600" progId="Equation.KSEE3">
                  <p:embed/>
                </p:oleObj>
              </mc:Choice>
              <mc:Fallback>
                <p:oleObj name="" r:id="rId14" imgW="3073400" imgH="482600" progId="Equation.KSEE3">
                  <p:embed/>
                  <p:pic>
                    <p:nvPicPr>
                      <p:cNvPr id="0" name="图片 18"/>
                      <p:cNvPicPr/>
                      <p:nvPr/>
                    </p:nvPicPr>
                    <p:blipFill>
                      <a:blip r:embed="rId15"/>
                      <a:stretch>
                        <a:fillRect/>
                      </a:stretch>
                    </p:blipFill>
                    <p:spPr>
                      <a:xfrm>
                        <a:off x="6070283" y="4862195"/>
                        <a:ext cx="4130040" cy="650240"/>
                      </a:xfrm>
                      <a:prstGeom prst="rect">
                        <a:avLst/>
                      </a:prstGeom>
                      <a:solidFill>
                        <a:schemeClr val="bg1"/>
                      </a:solidFill>
                      <a:ln w="38100">
                        <a:noFill/>
                        <a:miter/>
                      </a:ln>
                    </p:spPr>
                  </p:pic>
                </p:oleObj>
              </mc:Fallback>
            </mc:AlternateContent>
          </a:graphicData>
        </a:graphic>
      </p:graphicFrame>
      <p:sp>
        <p:nvSpPr>
          <p:cNvPr id="50" name="文本框 49"/>
          <p:cNvSpPr txBox="1"/>
          <p:nvPr/>
        </p:nvSpPr>
        <p:spPr>
          <a:xfrm>
            <a:off x="10353040" y="5801995"/>
            <a:ext cx="1158240" cy="368300"/>
          </a:xfrm>
          <a:prstGeom prst="rect">
            <a:avLst/>
          </a:prstGeom>
          <a:noFill/>
          <a:ln w="9525">
            <a:noFill/>
          </a:ln>
        </p:spPr>
        <p:txBody>
          <a:bodyPr wrap="square">
            <a:spAutoFit/>
          </a:bodyPr>
          <a:p>
            <a:pPr indent="127000"/>
            <a:r>
              <a:rPr lang="zh-CN" altLang="en-US">
                <a:solidFill>
                  <a:srgbClr val="FFFF00"/>
                </a:solidFill>
                <a:highlight>
                  <a:srgbClr val="008000"/>
                </a:highlight>
                <a:latin typeface="+mn-ea"/>
              </a:rPr>
              <a:t>最优</a:t>
            </a:r>
            <a:endParaRPr lang="zh-CN" altLang="en-US">
              <a:solidFill>
                <a:srgbClr val="FFFF00"/>
              </a:solidFill>
              <a:latin typeface="+mn-ea"/>
            </a:endParaRPr>
          </a:p>
        </p:txBody>
      </p:sp>
      <p:graphicFrame>
        <p:nvGraphicFramePr>
          <p:cNvPr id="51" name="对象 -2147482473"/>
          <p:cNvGraphicFramePr>
            <a:graphicFrameLocks noChangeAspect="1"/>
          </p:cNvGraphicFramePr>
          <p:nvPr/>
        </p:nvGraphicFramePr>
        <p:xfrm>
          <a:off x="6959918" y="5601971"/>
          <a:ext cx="2536190" cy="568325"/>
        </p:xfrm>
        <a:graphic>
          <a:graphicData uri="http://schemas.openxmlformats.org/presentationml/2006/ole">
            <mc:AlternateContent xmlns:mc="http://schemas.openxmlformats.org/markup-compatibility/2006">
              <mc:Choice xmlns:v="urn:schemas-microsoft-com:vml" Requires="v">
                <p:oleObj spid="_x0000_s55" name="" r:id="rId16" imgW="2044700" imgH="457200" progId="Equation.KSEE3">
                  <p:embed/>
                </p:oleObj>
              </mc:Choice>
              <mc:Fallback>
                <p:oleObj name="" r:id="rId16" imgW="2044700" imgH="457200" progId="Equation.KSEE3">
                  <p:embed/>
                  <p:pic>
                    <p:nvPicPr>
                      <p:cNvPr id="0" name="图片 16"/>
                      <p:cNvPicPr/>
                      <p:nvPr/>
                    </p:nvPicPr>
                    <p:blipFill>
                      <a:blip r:embed="rId17"/>
                      <a:stretch>
                        <a:fillRect/>
                      </a:stretch>
                    </p:blipFill>
                    <p:spPr>
                      <a:xfrm>
                        <a:off x="6959918" y="5601971"/>
                        <a:ext cx="2536190" cy="568325"/>
                      </a:xfrm>
                      <a:prstGeom prst="rect">
                        <a:avLst/>
                      </a:prstGeom>
                      <a:solidFill>
                        <a:schemeClr val="bg1"/>
                      </a:solidFill>
                      <a:ln w="38100">
                        <a:noFill/>
                        <a:miter/>
                      </a:ln>
                    </p:spPr>
                  </p:pic>
                </p:oleObj>
              </mc:Fallback>
            </mc:AlternateContent>
          </a:graphicData>
        </a:graphic>
      </p:graphicFrame>
      <p:sp>
        <p:nvSpPr>
          <p:cNvPr id="56" name="圆角矩形 55"/>
          <p:cNvSpPr/>
          <p:nvPr/>
        </p:nvSpPr>
        <p:spPr>
          <a:xfrm>
            <a:off x="4333875" y="3204845"/>
            <a:ext cx="1345565" cy="221043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7" name="文本框 56"/>
          <p:cNvSpPr txBox="1"/>
          <p:nvPr/>
        </p:nvSpPr>
        <p:spPr>
          <a:xfrm>
            <a:off x="3254375" y="5573395"/>
            <a:ext cx="2921000" cy="368300"/>
          </a:xfrm>
          <a:prstGeom prst="rect">
            <a:avLst/>
          </a:prstGeom>
          <a:noFill/>
        </p:spPr>
        <p:txBody>
          <a:bodyPr wrap="square" rtlCol="0">
            <a:spAutoFit/>
          </a:bodyPr>
          <a:p>
            <a:r>
              <a:rPr lang="zh-CN" altLang="en-US">
                <a:solidFill>
                  <a:srgbClr val="FF0000"/>
                </a:solidFill>
              </a:rPr>
              <a:t>两传感器、三传感器、</a:t>
            </a:r>
            <a:r>
              <a:rPr lang="en-US" altLang="zh-CN">
                <a:solidFill>
                  <a:srgbClr val="FF0000"/>
                </a:solidFill>
              </a:rPr>
              <a:t>...</a:t>
            </a:r>
            <a:endParaRPr lang="en-US" altLang="zh-CN">
              <a:solidFill>
                <a:srgbClr val="FF0000"/>
              </a:solidFill>
            </a:endParaRPr>
          </a:p>
        </p:txBody>
      </p:sp>
    </p:spTree>
    <p:custDataLst>
      <p:tags r:id="rId1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blinds(horizontal)">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blinds(horizontal)">
                                      <p:cBhvr>
                                        <p:cTn id="35" dur="500"/>
                                        <p:tgtEl>
                                          <p:spTgt spid="41"/>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blinds(horizontal)">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linds(horizontal)">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blinds(horizontal)">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blinds(horizontal)">
                                      <p:cBhvr>
                                        <p:cTn id="53" dur="50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blinds(horizontal)">
                                      <p:cBhvr>
                                        <p:cTn id="58" dur="500"/>
                                        <p:tgtEl>
                                          <p:spTgt spid="42"/>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blinds(horizontal)">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blinds(horizontal)">
                                      <p:cBhvr>
                                        <p:cTn id="66" dur="500"/>
                                        <p:tgtEl>
                                          <p:spTgt spid="44"/>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blinds(horizontal)">
                                      <p:cBhvr>
                                        <p:cTn id="71" dur="5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blinds(horizontal)">
                                      <p:cBhvr>
                                        <p:cTn id="76" dur="500"/>
                                        <p:tgtEl>
                                          <p:spTgt spid="43"/>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blinds(horizontal)">
                                      <p:cBhvr>
                                        <p:cTn id="79" dur="500"/>
                                        <p:tgtEl>
                                          <p:spTgt spid="23"/>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nodeType="click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blinds(horizontal)">
                                      <p:cBhvr>
                                        <p:cTn id="84" dur="500"/>
                                        <p:tgtEl>
                                          <p:spTgt spid="48"/>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nodeType="click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blinds(horizontal)">
                                      <p:cBhvr>
                                        <p:cTn id="89" dur="500"/>
                                        <p:tgtEl>
                                          <p:spTgt spid="51"/>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blinds(horizontal)">
                                      <p:cBhvr>
                                        <p:cTn id="94" dur="500"/>
                                        <p:tgtEl>
                                          <p:spTgt spid="50"/>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56"/>
                                        </p:tgtEl>
                                        <p:attrNameLst>
                                          <p:attrName>style.visibility</p:attrName>
                                        </p:attrNameLst>
                                      </p:cBhvr>
                                      <p:to>
                                        <p:strVal val="visible"/>
                                      </p:to>
                                    </p:set>
                                    <p:animEffect transition="in" filter="blinds(horizontal)">
                                      <p:cBhvr>
                                        <p:cTn id="99" dur="500"/>
                                        <p:tgtEl>
                                          <p:spTgt spid="56"/>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blinds(horizontal)">
                                      <p:cBhvr>
                                        <p:cTn id="10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17" grpId="0"/>
      <p:bldP spid="10" grpId="0" animBg="1"/>
      <p:bldP spid="12" grpId="0" animBg="1"/>
      <p:bldP spid="41" grpId="0" animBg="1"/>
      <p:bldP spid="40" grpId="0"/>
      <p:bldP spid="37" grpId="0"/>
      <p:bldP spid="42" grpId="0" animBg="1"/>
      <p:bldP spid="18" grpId="0"/>
      <p:bldP spid="47" grpId="0"/>
      <p:bldP spid="43" grpId="0" animBg="1"/>
      <p:bldP spid="23" grpId="0"/>
      <p:bldP spid="50" grpId="0"/>
      <p:bldP spid="56" grpId="0" animBg="1"/>
      <p:bldP spid="5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8" name="文本框 7"/>
          <p:cNvSpPr txBox="1"/>
          <p:nvPr/>
        </p:nvSpPr>
        <p:spPr>
          <a:xfrm>
            <a:off x="3047365" y="1337310"/>
            <a:ext cx="4980940" cy="460375"/>
          </a:xfrm>
          <a:prstGeom prst="rect">
            <a:avLst/>
          </a:prstGeom>
          <a:noFill/>
          <a:ln w="9525">
            <a:noFill/>
          </a:ln>
        </p:spPr>
        <p:txBody>
          <a:bodyPr wrap="square">
            <a:spAutoFit/>
          </a:bodyPr>
          <a:p>
            <a:pPr indent="0" algn="dist"/>
            <a:r>
              <a:rPr lang="zh-CN" altLang="en-US" sz="2400" b="0">
                <a:solidFill>
                  <a:srgbClr val="FFFF00"/>
                </a:solidFill>
                <a:latin typeface="Calibri" panose="020F0502020204030204" charset="0"/>
                <a:ea typeface="宋体" panose="02010600030101010101" pitchFamily="2" charset="-122"/>
              </a:rPr>
              <a:t>为什么需要</a:t>
            </a:r>
            <a:r>
              <a:rPr lang="zh-CN" altLang="en-US" sz="2400" b="1">
                <a:solidFill>
                  <a:srgbClr val="FFFF00"/>
                </a:solidFill>
                <a:highlight>
                  <a:srgbClr val="008000"/>
                </a:highlight>
                <a:latin typeface="Calibri" panose="020F0502020204030204" charset="0"/>
                <a:ea typeface="宋体" panose="02010600030101010101" pitchFamily="2" charset="-122"/>
              </a:rPr>
              <a:t>多传感器融合</a:t>
            </a:r>
            <a:r>
              <a:rPr lang="zh-CN" altLang="en-US" sz="2400" b="0">
                <a:solidFill>
                  <a:srgbClr val="FFFF00"/>
                </a:solidFill>
                <a:latin typeface="Calibri" panose="020F0502020204030204" charset="0"/>
                <a:ea typeface="宋体" panose="02010600030101010101" pitchFamily="2" charset="-122"/>
              </a:rPr>
              <a:t>？</a:t>
            </a:r>
            <a:endParaRPr lang="zh-CN" altLang="en-US" sz="2400" b="0">
              <a:solidFill>
                <a:srgbClr val="FFFF00"/>
              </a:solidFill>
              <a:latin typeface="Calibri" panose="020F0502020204030204" charset="0"/>
              <a:ea typeface="宋体" panose="02010600030101010101" pitchFamily="2" charset="-122"/>
            </a:endParaRPr>
          </a:p>
        </p:txBody>
      </p:sp>
      <p:sp>
        <p:nvSpPr>
          <p:cNvPr id="4" name="文本框 3"/>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3978275" y="1731645"/>
            <a:ext cx="2921000" cy="368300"/>
          </a:xfrm>
          <a:prstGeom prst="rect">
            <a:avLst/>
          </a:prstGeom>
          <a:noFill/>
        </p:spPr>
        <p:txBody>
          <a:bodyPr wrap="square" rtlCol="0">
            <a:spAutoFit/>
          </a:bodyPr>
          <a:p>
            <a:r>
              <a:rPr lang="zh-CN" altLang="en-US">
                <a:solidFill>
                  <a:srgbClr val="FF0000"/>
                </a:solidFill>
              </a:rPr>
              <a:t>（增加信息量，取长补短）</a:t>
            </a:r>
            <a:endParaRPr lang="zh-CN" altLang="en-US">
              <a:solidFill>
                <a:srgbClr val="FF0000"/>
              </a:solidFill>
            </a:endParaRPr>
          </a:p>
        </p:txBody>
      </p:sp>
      <p:sp>
        <p:nvSpPr>
          <p:cNvPr id="5" name="右箭头 4"/>
          <p:cNvSpPr/>
          <p:nvPr/>
        </p:nvSpPr>
        <p:spPr>
          <a:xfrm>
            <a:off x="7943850" y="1438910"/>
            <a:ext cx="742950" cy="27622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左大括号 31"/>
          <p:cNvSpPr/>
          <p:nvPr/>
        </p:nvSpPr>
        <p:spPr>
          <a:xfrm>
            <a:off x="8801100" y="1166495"/>
            <a:ext cx="95250" cy="809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3" name="文本框 32"/>
          <p:cNvSpPr txBox="1"/>
          <p:nvPr/>
        </p:nvSpPr>
        <p:spPr>
          <a:xfrm>
            <a:off x="9010650" y="1094105"/>
            <a:ext cx="2065655" cy="306705"/>
          </a:xfrm>
          <a:prstGeom prst="rect">
            <a:avLst/>
          </a:prstGeom>
          <a:noFill/>
        </p:spPr>
        <p:txBody>
          <a:bodyPr wrap="square" rtlCol="0">
            <a:spAutoFit/>
          </a:bodyPr>
          <a:p>
            <a:r>
              <a:rPr lang="zh-CN" altLang="en-US" sz="1400">
                <a:solidFill>
                  <a:schemeClr val="bg2"/>
                </a:solidFill>
              </a:rPr>
              <a:t>多个同类传感器（改进）</a:t>
            </a:r>
            <a:endParaRPr lang="zh-CN" altLang="en-US" sz="1400">
              <a:solidFill>
                <a:schemeClr val="bg2"/>
              </a:solidFill>
            </a:endParaRPr>
          </a:p>
        </p:txBody>
      </p:sp>
      <p:sp>
        <p:nvSpPr>
          <p:cNvPr id="34" name="文本框 33"/>
          <p:cNvSpPr txBox="1"/>
          <p:nvPr/>
        </p:nvSpPr>
        <p:spPr>
          <a:xfrm>
            <a:off x="8998585" y="1669415"/>
            <a:ext cx="2224405" cy="306705"/>
          </a:xfrm>
          <a:prstGeom prst="rect">
            <a:avLst/>
          </a:prstGeom>
          <a:noFill/>
        </p:spPr>
        <p:txBody>
          <a:bodyPr wrap="square" rtlCol="0">
            <a:spAutoFit/>
          </a:bodyPr>
          <a:p>
            <a:r>
              <a:rPr lang="zh-CN" altLang="en-US" sz="1400">
                <a:solidFill>
                  <a:srgbClr val="FFFF00"/>
                </a:solidFill>
              </a:rPr>
              <a:t>多个不同类传感器（互补）</a:t>
            </a:r>
            <a:endParaRPr lang="zh-CN" altLang="en-US" sz="1400">
              <a:solidFill>
                <a:srgbClr val="FFFF00"/>
              </a:solidFill>
            </a:endParaRPr>
          </a:p>
        </p:txBody>
      </p:sp>
      <p:pic>
        <p:nvPicPr>
          <p:cNvPr id="6" name="图片 5"/>
          <p:cNvPicPr>
            <a:picLocks noChangeAspect="1"/>
          </p:cNvPicPr>
          <p:nvPr/>
        </p:nvPicPr>
        <p:blipFill>
          <a:blip r:embed="rId6"/>
          <a:stretch>
            <a:fillRect/>
          </a:stretch>
        </p:blipFill>
        <p:spPr>
          <a:xfrm>
            <a:off x="499745" y="2517775"/>
            <a:ext cx="3578860" cy="2385060"/>
          </a:xfrm>
          <a:prstGeom prst="rect">
            <a:avLst/>
          </a:prstGeom>
        </p:spPr>
      </p:pic>
      <p:pic>
        <p:nvPicPr>
          <p:cNvPr id="16" name="图片 15"/>
          <p:cNvPicPr>
            <a:picLocks noChangeAspect="1"/>
          </p:cNvPicPr>
          <p:nvPr/>
        </p:nvPicPr>
        <p:blipFill>
          <a:blip r:embed="rId7"/>
          <a:stretch>
            <a:fillRect/>
          </a:stretch>
        </p:blipFill>
        <p:spPr>
          <a:xfrm>
            <a:off x="4596130" y="2540000"/>
            <a:ext cx="2446020" cy="2362835"/>
          </a:xfrm>
          <a:prstGeom prst="rect">
            <a:avLst/>
          </a:prstGeom>
        </p:spPr>
      </p:pic>
      <p:sp>
        <p:nvSpPr>
          <p:cNvPr id="45" name="文本框 44"/>
          <p:cNvSpPr txBox="1"/>
          <p:nvPr/>
        </p:nvSpPr>
        <p:spPr>
          <a:xfrm>
            <a:off x="1450340" y="5034915"/>
            <a:ext cx="1597025" cy="368300"/>
          </a:xfrm>
          <a:prstGeom prst="rect">
            <a:avLst/>
          </a:prstGeom>
          <a:noFill/>
          <a:ln w="9525">
            <a:noFill/>
          </a:ln>
        </p:spPr>
        <p:txBody>
          <a:bodyPr wrap="square">
            <a:spAutoFit/>
          </a:bodyPr>
          <a:p>
            <a:pPr indent="127000"/>
            <a:r>
              <a:rPr lang="zh-CN" altLang="en-US">
                <a:solidFill>
                  <a:srgbClr val="FFFF00"/>
                </a:solidFill>
                <a:latin typeface="+mn-ea"/>
              </a:rPr>
              <a:t>听诊</a:t>
            </a:r>
            <a:endParaRPr lang="zh-CN" altLang="en-US">
              <a:solidFill>
                <a:srgbClr val="FFFF00"/>
              </a:solidFill>
              <a:latin typeface="+mn-ea"/>
            </a:endParaRPr>
          </a:p>
        </p:txBody>
      </p:sp>
      <p:sp>
        <p:nvSpPr>
          <p:cNvPr id="19" name="文本框 18"/>
          <p:cNvSpPr txBox="1"/>
          <p:nvPr/>
        </p:nvSpPr>
        <p:spPr>
          <a:xfrm>
            <a:off x="4958715" y="5034915"/>
            <a:ext cx="1597025" cy="368300"/>
          </a:xfrm>
          <a:prstGeom prst="rect">
            <a:avLst/>
          </a:prstGeom>
          <a:noFill/>
          <a:ln w="9525">
            <a:noFill/>
          </a:ln>
        </p:spPr>
        <p:txBody>
          <a:bodyPr wrap="square">
            <a:spAutoFit/>
          </a:bodyPr>
          <a:p>
            <a:pPr indent="127000"/>
            <a:r>
              <a:rPr lang="zh-CN" altLang="en-US">
                <a:solidFill>
                  <a:srgbClr val="FFFF00"/>
                </a:solidFill>
                <a:latin typeface="+mn-ea"/>
              </a:rPr>
              <a:t>测体温</a:t>
            </a:r>
            <a:endParaRPr lang="zh-CN" altLang="en-US">
              <a:solidFill>
                <a:srgbClr val="FFFF00"/>
              </a:solidFill>
              <a:latin typeface="+mn-ea"/>
            </a:endParaRPr>
          </a:p>
        </p:txBody>
      </p:sp>
      <p:graphicFrame>
        <p:nvGraphicFramePr>
          <p:cNvPr id="20" name="表格 19"/>
          <p:cNvGraphicFramePr/>
          <p:nvPr>
            <p:custDataLst>
              <p:tags r:id="rId8"/>
            </p:custDataLst>
          </p:nvPr>
        </p:nvGraphicFramePr>
        <p:xfrm>
          <a:off x="7791450" y="2728595"/>
          <a:ext cx="3619500" cy="2266950"/>
        </p:xfrm>
        <a:graphic>
          <a:graphicData uri="http://schemas.openxmlformats.org/drawingml/2006/table">
            <a:tbl>
              <a:tblPr firstRow="1" bandRow="1">
                <a:tableStyleId>{5C22544A-7EE6-4342-B048-85BDC9FD1C3A}</a:tableStyleId>
              </a:tblPr>
              <a:tblGrid>
                <a:gridCol w="1095375"/>
                <a:gridCol w="1095375"/>
                <a:gridCol w="1428750"/>
              </a:tblGrid>
              <a:tr h="453390">
                <a:tc>
                  <a:txBody>
                    <a:bodyPr/>
                    <a:p>
                      <a:pPr algn="ctr">
                        <a:buNone/>
                      </a:pPr>
                      <a:r>
                        <a:rPr lang="zh-CN" altLang="en-US"/>
                        <a:t>听诊</a:t>
                      </a:r>
                      <a:endParaRPr lang="zh-CN" altLang="en-US"/>
                    </a:p>
                  </a:txBody>
                  <a:tcPr/>
                </a:tc>
                <a:tc>
                  <a:txBody>
                    <a:bodyPr/>
                    <a:p>
                      <a:pPr algn="ctr">
                        <a:buNone/>
                      </a:pPr>
                      <a:r>
                        <a:rPr lang="zh-CN" altLang="en-US"/>
                        <a:t>测体温</a:t>
                      </a:r>
                      <a:endParaRPr lang="zh-CN" altLang="en-US"/>
                    </a:p>
                  </a:txBody>
                  <a:tcPr/>
                </a:tc>
                <a:tc>
                  <a:txBody>
                    <a:bodyPr/>
                    <a:p>
                      <a:pPr algn="ctr">
                        <a:buNone/>
                      </a:pPr>
                      <a:r>
                        <a:rPr lang="zh-CN" altLang="en-US"/>
                        <a:t>感冒可能性</a:t>
                      </a:r>
                      <a:endParaRPr lang="zh-CN" altLang="en-US"/>
                    </a:p>
                  </a:txBody>
                  <a:tcPr/>
                </a:tc>
              </a:tr>
              <a:tr h="453390">
                <a:tc>
                  <a:txBody>
                    <a:bodyPr/>
                    <a:p>
                      <a:pPr>
                        <a:buNone/>
                      </a:pPr>
                      <a:r>
                        <a:rPr lang="zh-CN" altLang="en-US"/>
                        <a:t>正常</a:t>
                      </a:r>
                      <a:endParaRPr lang="zh-CN" altLang="en-US"/>
                    </a:p>
                  </a:txBody>
                  <a:tcPr/>
                </a:tc>
                <a:tc>
                  <a:txBody>
                    <a:bodyPr/>
                    <a:p>
                      <a:pPr>
                        <a:buNone/>
                      </a:pPr>
                      <a:r>
                        <a:rPr lang="zh-CN" altLang="en-US"/>
                        <a:t>正常</a:t>
                      </a:r>
                      <a:endParaRPr lang="zh-CN" altLang="en-US"/>
                    </a:p>
                  </a:txBody>
                  <a:tcPr/>
                </a:tc>
                <a:tc>
                  <a:txBody>
                    <a:bodyPr/>
                    <a:p>
                      <a:pPr>
                        <a:buNone/>
                      </a:pPr>
                      <a:r>
                        <a:rPr lang="en-US" altLang="zh-CN"/>
                        <a:t>0%</a:t>
                      </a:r>
                      <a:endParaRPr lang="en-US" altLang="zh-CN"/>
                    </a:p>
                  </a:txBody>
                  <a:tcPr/>
                </a:tc>
              </a:tr>
              <a:tr h="453390">
                <a:tc>
                  <a:txBody>
                    <a:bodyPr/>
                    <a:p>
                      <a:pPr>
                        <a:buNone/>
                      </a:pPr>
                      <a:r>
                        <a:rPr lang="zh-CN" altLang="en-US" sz="1800">
                          <a:sym typeface="+mn-ea"/>
                        </a:rPr>
                        <a:t>正常</a:t>
                      </a:r>
                      <a:endParaRPr lang="zh-CN" altLang="en-US"/>
                    </a:p>
                  </a:txBody>
                  <a:tcPr/>
                </a:tc>
                <a:tc>
                  <a:txBody>
                    <a:bodyPr/>
                    <a:p>
                      <a:pPr>
                        <a:buNone/>
                      </a:pPr>
                      <a:r>
                        <a:rPr lang="zh-CN" altLang="en-US" sz="1800">
                          <a:sym typeface="+mn-ea"/>
                        </a:rPr>
                        <a:t>异常</a:t>
                      </a:r>
                      <a:endParaRPr lang="zh-CN" altLang="en-US"/>
                    </a:p>
                  </a:txBody>
                  <a:tcPr/>
                </a:tc>
                <a:tc>
                  <a:txBody>
                    <a:bodyPr/>
                    <a:p>
                      <a:pPr>
                        <a:buNone/>
                      </a:pPr>
                      <a:r>
                        <a:rPr lang="en-US" altLang="zh-CN"/>
                        <a:t>50%</a:t>
                      </a:r>
                      <a:endParaRPr lang="en-US" altLang="zh-CN"/>
                    </a:p>
                  </a:txBody>
                  <a:tcPr/>
                </a:tc>
              </a:tr>
              <a:tr h="453390">
                <a:tc>
                  <a:txBody>
                    <a:bodyPr/>
                    <a:p>
                      <a:pPr>
                        <a:buNone/>
                      </a:pPr>
                      <a:r>
                        <a:rPr lang="zh-CN" altLang="en-US"/>
                        <a:t>异常</a:t>
                      </a:r>
                      <a:endParaRPr lang="zh-CN" altLang="en-US"/>
                    </a:p>
                  </a:txBody>
                  <a:tcPr/>
                </a:tc>
                <a:tc>
                  <a:txBody>
                    <a:bodyPr/>
                    <a:p>
                      <a:pPr>
                        <a:buNone/>
                      </a:pPr>
                      <a:r>
                        <a:rPr lang="zh-CN" altLang="en-US" sz="1800">
                          <a:sym typeface="+mn-ea"/>
                        </a:rPr>
                        <a:t>正常</a:t>
                      </a:r>
                      <a:endParaRPr lang="zh-CN" altLang="en-US"/>
                    </a:p>
                  </a:txBody>
                  <a:tcPr/>
                </a:tc>
                <a:tc>
                  <a:txBody>
                    <a:bodyPr/>
                    <a:p>
                      <a:pPr>
                        <a:buNone/>
                      </a:pPr>
                      <a:r>
                        <a:rPr lang="en-US" altLang="zh-CN"/>
                        <a:t>30%</a:t>
                      </a:r>
                      <a:endParaRPr lang="en-US" altLang="zh-CN"/>
                    </a:p>
                  </a:txBody>
                  <a:tcPr/>
                </a:tc>
              </a:tr>
              <a:tr h="453390">
                <a:tc>
                  <a:txBody>
                    <a:bodyPr/>
                    <a:p>
                      <a:pPr>
                        <a:buNone/>
                      </a:pPr>
                      <a:r>
                        <a:rPr lang="zh-CN" altLang="en-US" sz="1800">
                          <a:sym typeface="+mn-ea"/>
                        </a:rPr>
                        <a:t>异常</a:t>
                      </a:r>
                      <a:endParaRPr lang="zh-CN" altLang="en-US"/>
                    </a:p>
                  </a:txBody>
                  <a:tcPr/>
                </a:tc>
                <a:tc>
                  <a:txBody>
                    <a:bodyPr/>
                    <a:p>
                      <a:pPr>
                        <a:buNone/>
                      </a:pPr>
                      <a:r>
                        <a:rPr lang="zh-CN" altLang="en-US" sz="1800">
                          <a:sym typeface="+mn-ea"/>
                        </a:rPr>
                        <a:t>异常</a:t>
                      </a:r>
                      <a:endParaRPr lang="zh-CN" altLang="en-US"/>
                    </a:p>
                  </a:txBody>
                  <a:tcPr/>
                </a:tc>
                <a:tc>
                  <a:txBody>
                    <a:bodyPr/>
                    <a:p>
                      <a:pPr>
                        <a:buNone/>
                      </a:pPr>
                      <a:r>
                        <a:rPr lang="en-US" altLang="zh-CN"/>
                        <a:t>80%</a:t>
                      </a:r>
                      <a:endParaRPr lang="en-US" altLang="zh-CN"/>
                    </a:p>
                  </a:txBody>
                  <a:tcPr/>
                </a:tc>
              </a:tr>
            </a:tbl>
          </a:graphicData>
        </a:graphic>
      </p:graphicFrame>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blinds(horizontal)">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8" name="文本框 7"/>
          <p:cNvSpPr txBox="1"/>
          <p:nvPr/>
        </p:nvSpPr>
        <p:spPr>
          <a:xfrm>
            <a:off x="3037840" y="1470660"/>
            <a:ext cx="4980940" cy="460375"/>
          </a:xfrm>
          <a:prstGeom prst="rect">
            <a:avLst/>
          </a:prstGeom>
          <a:noFill/>
          <a:ln w="9525">
            <a:noFill/>
          </a:ln>
        </p:spPr>
        <p:txBody>
          <a:bodyPr wrap="square">
            <a:spAutoFit/>
          </a:bodyPr>
          <a:p>
            <a:pPr indent="0" algn="dist"/>
            <a:r>
              <a:rPr lang="zh-CN" altLang="en-US" sz="2400" b="1">
                <a:solidFill>
                  <a:srgbClr val="FFFF00"/>
                </a:solidFill>
                <a:latin typeface="Calibri" panose="020F0502020204030204" charset="0"/>
                <a:ea typeface="宋体" panose="02010600030101010101" pitchFamily="2" charset="-122"/>
              </a:rPr>
              <a:t>多传感器融合算法，有哪些</a:t>
            </a:r>
            <a:r>
              <a:rPr lang="zh-CN" altLang="en-US" sz="2400" b="0">
                <a:solidFill>
                  <a:srgbClr val="FFFF00"/>
                </a:solidFill>
                <a:latin typeface="Calibri" panose="020F0502020204030204" charset="0"/>
                <a:ea typeface="宋体" panose="02010600030101010101" pitchFamily="2" charset="-122"/>
              </a:rPr>
              <a:t>？</a:t>
            </a:r>
            <a:endParaRPr lang="zh-CN" altLang="en-US" sz="2400" b="0">
              <a:solidFill>
                <a:srgbClr val="FFFF00"/>
              </a:solidFill>
              <a:latin typeface="Calibri" panose="020F0502020204030204" charset="0"/>
              <a:ea typeface="宋体" panose="02010600030101010101" pitchFamily="2" charset="-122"/>
            </a:endParaRPr>
          </a:p>
        </p:txBody>
      </p:sp>
      <p:sp>
        <p:nvSpPr>
          <p:cNvPr id="4" name="文本框 3"/>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26" name="文本框 25"/>
          <p:cNvSpPr txBox="1"/>
          <p:nvPr/>
        </p:nvSpPr>
        <p:spPr>
          <a:xfrm>
            <a:off x="1137920" y="2233295"/>
            <a:ext cx="1241425" cy="368300"/>
          </a:xfrm>
          <a:prstGeom prst="rect">
            <a:avLst/>
          </a:prstGeom>
          <a:noFill/>
        </p:spPr>
        <p:txBody>
          <a:bodyPr wrap="square" rtlCol="0">
            <a:spAutoFit/>
          </a:bodyPr>
          <a:p>
            <a:pPr algn="ctr"/>
            <a:r>
              <a:rPr lang="zh-CN" altLang="en-US">
                <a:solidFill>
                  <a:srgbClr val="FFFF00"/>
                </a:solidFill>
              </a:rPr>
              <a:t>初级融合</a:t>
            </a:r>
            <a:endParaRPr lang="zh-CN" altLang="en-US">
              <a:solidFill>
                <a:srgbClr val="FFFF00"/>
              </a:solidFill>
            </a:endParaRPr>
          </a:p>
        </p:txBody>
      </p:sp>
      <p:pic>
        <p:nvPicPr>
          <p:cNvPr id="30" name="图片 29"/>
          <p:cNvPicPr>
            <a:picLocks noChangeAspect="1"/>
          </p:cNvPicPr>
          <p:nvPr/>
        </p:nvPicPr>
        <p:blipFill>
          <a:blip r:embed="rId6"/>
          <a:stretch>
            <a:fillRect/>
          </a:stretch>
        </p:blipFill>
        <p:spPr>
          <a:xfrm>
            <a:off x="354965" y="2708275"/>
            <a:ext cx="2959100" cy="2153920"/>
          </a:xfrm>
          <a:prstGeom prst="rect">
            <a:avLst/>
          </a:prstGeom>
        </p:spPr>
      </p:pic>
      <p:sp>
        <p:nvSpPr>
          <p:cNvPr id="47" name="文本框 46"/>
          <p:cNvSpPr txBox="1"/>
          <p:nvPr/>
        </p:nvSpPr>
        <p:spPr>
          <a:xfrm>
            <a:off x="5104130" y="2233295"/>
            <a:ext cx="1150620" cy="368300"/>
          </a:xfrm>
          <a:prstGeom prst="rect">
            <a:avLst/>
          </a:prstGeom>
          <a:noFill/>
        </p:spPr>
        <p:txBody>
          <a:bodyPr wrap="square" rtlCol="0">
            <a:spAutoFit/>
          </a:bodyPr>
          <a:p>
            <a:r>
              <a:rPr lang="zh-CN" altLang="en-US">
                <a:solidFill>
                  <a:srgbClr val="FFFF00"/>
                </a:solidFill>
              </a:rPr>
              <a:t>次级融合</a:t>
            </a:r>
            <a:endParaRPr lang="zh-CN" altLang="en-US">
              <a:solidFill>
                <a:srgbClr val="FFFF00"/>
              </a:solidFill>
            </a:endParaRPr>
          </a:p>
        </p:txBody>
      </p:sp>
      <p:pic>
        <p:nvPicPr>
          <p:cNvPr id="53" name="图片 52"/>
          <p:cNvPicPr>
            <a:picLocks noChangeAspect="1"/>
          </p:cNvPicPr>
          <p:nvPr/>
        </p:nvPicPr>
        <p:blipFill>
          <a:blip r:embed="rId7"/>
          <a:stretch>
            <a:fillRect/>
          </a:stretch>
        </p:blipFill>
        <p:spPr>
          <a:xfrm>
            <a:off x="4013200" y="2665095"/>
            <a:ext cx="3578225" cy="2065655"/>
          </a:xfrm>
          <a:prstGeom prst="rect">
            <a:avLst/>
          </a:prstGeom>
        </p:spPr>
      </p:pic>
      <p:sp>
        <p:nvSpPr>
          <p:cNvPr id="64" name="文本框 63"/>
          <p:cNvSpPr txBox="1"/>
          <p:nvPr/>
        </p:nvSpPr>
        <p:spPr>
          <a:xfrm>
            <a:off x="9316085" y="2233295"/>
            <a:ext cx="1129665" cy="368300"/>
          </a:xfrm>
          <a:prstGeom prst="rect">
            <a:avLst/>
          </a:prstGeom>
          <a:noFill/>
        </p:spPr>
        <p:txBody>
          <a:bodyPr wrap="square" rtlCol="0">
            <a:spAutoFit/>
          </a:bodyPr>
          <a:p>
            <a:r>
              <a:rPr lang="zh-CN" altLang="en-US">
                <a:solidFill>
                  <a:srgbClr val="FFFF00"/>
                </a:solidFill>
              </a:rPr>
              <a:t>高级融合</a:t>
            </a:r>
            <a:endParaRPr lang="zh-CN" altLang="en-US">
              <a:solidFill>
                <a:srgbClr val="FFFF00"/>
              </a:solidFill>
            </a:endParaRPr>
          </a:p>
        </p:txBody>
      </p:sp>
      <p:pic>
        <p:nvPicPr>
          <p:cNvPr id="77" name="图片 76"/>
          <p:cNvPicPr>
            <a:picLocks noChangeAspect="1"/>
          </p:cNvPicPr>
          <p:nvPr/>
        </p:nvPicPr>
        <p:blipFill>
          <a:blip r:embed="rId8"/>
          <a:stretch>
            <a:fillRect/>
          </a:stretch>
        </p:blipFill>
        <p:spPr>
          <a:xfrm>
            <a:off x="8115935" y="2693670"/>
            <a:ext cx="3914775" cy="3743325"/>
          </a:xfrm>
          <a:prstGeom prst="rect">
            <a:avLst/>
          </a:prstGeom>
        </p:spPr>
      </p:pic>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blinds(horizontal)">
                                      <p:cBhvr>
                                        <p:cTn id="10" dur="500"/>
                                        <p:tgtEl>
                                          <p:spTgt spid="4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blinds(horizontal)">
                                      <p:cBhvr>
                                        <p:cTn id="13" dur="500"/>
                                        <p:tgtEl>
                                          <p:spTgt spid="6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linds(horizontal)">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blinds(horizontal)">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blinds(horizontal)">
                                      <p:cBhvr>
                                        <p:cTn id="28"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7" grpId="0"/>
      <p:bldP spid="6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8" name="文本框 7"/>
          <p:cNvSpPr txBox="1"/>
          <p:nvPr/>
        </p:nvSpPr>
        <p:spPr>
          <a:xfrm>
            <a:off x="3037840" y="1470660"/>
            <a:ext cx="4980940" cy="460375"/>
          </a:xfrm>
          <a:prstGeom prst="rect">
            <a:avLst/>
          </a:prstGeom>
          <a:noFill/>
          <a:ln w="9525">
            <a:noFill/>
          </a:ln>
        </p:spPr>
        <p:txBody>
          <a:bodyPr wrap="square">
            <a:spAutoFit/>
          </a:bodyPr>
          <a:p>
            <a:pPr indent="0" algn="dist"/>
            <a:r>
              <a:rPr lang="zh-CN" altLang="en-US" sz="2400" b="1">
                <a:solidFill>
                  <a:srgbClr val="FFFF00"/>
                </a:solidFill>
                <a:latin typeface="Calibri" panose="020F0502020204030204" charset="0"/>
                <a:ea typeface="宋体" panose="02010600030101010101" pitchFamily="2" charset="-122"/>
              </a:rPr>
              <a:t>多传感器融合算法，有哪些</a:t>
            </a:r>
            <a:r>
              <a:rPr lang="zh-CN" altLang="en-US" sz="2400" b="0">
                <a:solidFill>
                  <a:srgbClr val="FFFF00"/>
                </a:solidFill>
                <a:latin typeface="Calibri" panose="020F0502020204030204" charset="0"/>
                <a:ea typeface="宋体" panose="02010600030101010101" pitchFamily="2" charset="-122"/>
              </a:rPr>
              <a:t>？</a:t>
            </a:r>
            <a:endParaRPr lang="zh-CN" altLang="en-US" sz="2400" b="0">
              <a:solidFill>
                <a:srgbClr val="FFFF00"/>
              </a:solidFill>
              <a:latin typeface="Calibri" panose="020F0502020204030204" charset="0"/>
              <a:ea typeface="宋体" panose="02010600030101010101" pitchFamily="2" charset="-122"/>
            </a:endParaRPr>
          </a:p>
        </p:txBody>
      </p:sp>
      <p:sp>
        <p:nvSpPr>
          <p:cNvPr id="4" name="文本框 3"/>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6701790" y="2581910"/>
            <a:ext cx="3935095" cy="506730"/>
          </a:xfrm>
          <a:prstGeom prst="rect">
            <a:avLst/>
          </a:prstGeom>
          <a:noFill/>
        </p:spPr>
        <p:txBody>
          <a:bodyPr wrap="square" rtlCol="0">
            <a:spAutoFit/>
          </a:bodyPr>
          <a:p>
            <a:pPr>
              <a:lnSpc>
                <a:spcPct val="150000"/>
              </a:lnSpc>
            </a:pPr>
            <a:r>
              <a:rPr lang="zh-CN" altLang="en-US">
                <a:solidFill>
                  <a:srgbClr val="FFFF00"/>
                </a:solidFill>
              </a:rPr>
              <a:t>什么是</a:t>
            </a:r>
            <a:r>
              <a:rPr lang="zh-CN" altLang="en-US">
                <a:solidFill>
                  <a:srgbClr val="FFFF00"/>
                </a:solidFill>
                <a:highlight>
                  <a:srgbClr val="008000"/>
                </a:highlight>
              </a:rPr>
              <a:t>数据关联</a:t>
            </a:r>
            <a:r>
              <a:rPr lang="zh-CN" altLang="en-US">
                <a:solidFill>
                  <a:srgbClr val="FFFF00"/>
                </a:solidFill>
              </a:rPr>
              <a:t>？什么是</a:t>
            </a:r>
            <a:r>
              <a:rPr lang="zh-CN" altLang="en-US">
                <a:solidFill>
                  <a:srgbClr val="FFFF00"/>
                </a:solidFill>
                <a:highlight>
                  <a:srgbClr val="008000"/>
                </a:highlight>
              </a:rPr>
              <a:t>数据融合</a:t>
            </a:r>
            <a:r>
              <a:rPr lang="zh-CN" altLang="en-US">
                <a:solidFill>
                  <a:srgbClr val="FFFF00"/>
                </a:solidFill>
              </a:rPr>
              <a:t>？</a:t>
            </a:r>
            <a:endParaRPr lang="zh-CN" altLang="en-US">
              <a:solidFill>
                <a:srgbClr val="FFFF00"/>
              </a:solidFill>
            </a:endParaRPr>
          </a:p>
        </p:txBody>
      </p:sp>
      <p:pic>
        <p:nvPicPr>
          <p:cNvPr id="9" name="图片 8"/>
          <p:cNvPicPr>
            <a:picLocks noChangeAspect="1"/>
          </p:cNvPicPr>
          <p:nvPr/>
        </p:nvPicPr>
        <p:blipFill>
          <a:blip r:embed="rId6"/>
          <a:stretch>
            <a:fillRect/>
          </a:stretch>
        </p:blipFill>
        <p:spPr>
          <a:xfrm>
            <a:off x="736600" y="2581910"/>
            <a:ext cx="4991100" cy="3095625"/>
          </a:xfrm>
          <a:prstGeom prst="rect">
            <a:avLst/>
          </a:prstGeom>
        </p:spPr>
      </p:pic>
      <p:sp>
        <p:nvSpPr>
          <p:cNvPr id="10" name="文本框 9"/>
          <p:cNvSpPr txBox="1"/>
          <p:nvPr/>
        </p:nvSpPr>
        <p:spPr>
          <a:xfrm>
            <a:off x="6039485" y="3668395"/>
            <a:ext cx="6152515" cy="922020"/>
          </a:xfrm>
          <a:prstGeom prst="rect">
            <a:avLst/>
          </a:prstGeom>
          <a:noFill/>
        </p:spPr>
        <p:txBody>
          <a:bodyPr wrap="square" rtlCol="0">
            <a:spAutoFit/>
          </a:bodyPr>
          <a:p>
            <a:r>
              <a:rPr lang="zh-CN" altLang="en-US">
                <a:solidFill>
                  <a:srgbClr val="FFFF00"/>
                </a:solidFill>
              </a:rPr>
              <a:t>数据关联：</a:t>
            </a:r>
            <a:r>
              <a:rPr lang="zh-CN" altLang="en-US" sz="1400">
                <a:solidFill>
                  <a:srgbClr val="FFFF00"/>
                </a:solidFill>
              </a:rPr>
              <a:t>好比大象不同部位之间的拼接关系</a:t>
            </a:r>
            <a:endParaRPr lang="zh-CN" altLang="en-US" sz="1400">
              <a:solidFill>
                <a:srgbClr val="FFFF00"/>
              </a:solidFill>
            </a:endParaRPr>
          </a:p>
          <a:p>
            <a:endParaRPr lang="zh-CN" altLang="en-US">
              <a:solidFill>
                <a:srgbClr val="FFFF00"/>
              </a:solidFill>
            </a:endParaRPr>
          </a:p>
          <a:p>
            <a:r>
              <a:rPr lang="zh-CN" altLang="en-US">
                <a:solidFill>
                  <a:srgbClr val="FFFF00"/>
                </a:solidFill>
              </a:rPr>
              <a:t>数据融合：</a:t>
            </a:r>
            <a:r>
              <a:rPr lang="zh-CN" altLang="en-US" sz="1400">
                <a:solidFill>
                  <a:srgbClr val="FFFF00"/>
                </a:solidFill>
              </a:rPr>
              <a:t>好比将大象不同部位，按拼接关系，拼接成完整的大象</a:t>
            </a:r>
            <a:endParaRPr lang="zh-CN" altLang="en-US" sz="1400">
              <a:solidFill>
                <a:srgbClr val="FFFF00"/>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8" name="文本框 7"/>
          <p:cNvSpPr txBox="1"/>
          <p:nvPr/>
        </p:nvSpPr>
        <p:spPr>
          <a:xfrm>
            <a:off x="2989580" y="1470660"/>
            <a:ext cx="5889625" cy="460375"/>
          </a:xfrm>
          <a:prstGeom prst="rect">
            <a:avLst/>
          </a:prstGeom>
          <a:noFill/>
          <a:ln w="9525">
            <a:noFill/>
          </a:ln>
        </p:spPr>
        <p:txBody>
          <a:bodyPr wrap="square">
            <a:spAutoFit/>
          </a:bodyPr>
          <a:p>
            <a:pPr indent="0" algn="dist"/>
            <a:r>
              <a:rPr lang="zh-CN" altLang="en-US" sz="2400" b="1">
                <a:solidFill>
                  <a:srgbClr val="FFFF00"/>
                </a:solidFill>
                <a:highlight>
                  <a:srgbClr val="008000"/>
                </a:highlight>
                <a:latin typeface="Calibri" panose="020F0502020204030204" charset="0"/>
                <a:ea typeface="宋体" panose="02010600030101010101" pitchFamily="2" charset="-122"/>
              </a:rPr>
              <a:t>机器人</a:t>
            </a:r>
            <a:r>
              <a:rPr lang="zh-CN" altLang="en-US" sz="2400" b="1">
                <a:solidFill>
                  <a:srgbClr val="FFFF00"/>
                </a:solidFill>
                <a:latin typeface="Calibri" panose="020F0502020204030204" charset="0"/>
                <a:ea typeface="宋体" panose="02010600030101010101" pitchFamily="2" charset="-122"/>
              </a:rPr>
              <a:t>中</a:t>
            </a:r>
            <a:r>
              <a:rPr lang="zh-CN" altLang="en-US" sz="2400" b="1">
                <a:solidFill>
                  <a:srgbClr val="FFFF00"/>
                </a:solidFill>
                <a:latin typeface="Calibri" panose="020F0502020204030204" charset="0"/>
                <a:ea typeface="宋体" panose="02010600030101010101" pitchFamily="2" charset="-122"/>
                <a:sym typeface="+mn-ea"/>
              </a:rPr>
              <a:t>无处不在</a:t>
            </a:r>
            <a:r>
              <a:rPr lang="zh-CN" altLang="en-US" sz="2400" b="1">
                <a:solidFill>
                  <a:srgbClr val="FFFF00"/>
                </a:solidFill>
                <a:latin typeface="Calibri" panose="020F0502020204030204" charset="0"/>
                <a:ea typeface="宋体" panose="02010600030101010101" pitchFamily="2" charset="-122"/>
              </a:rPr>
              <a:t>的</a:t>
            </a:r>
            <a:r>
              <a:rPr lang="zh-CN" altLang="en-US" sz="2400" b="1" u="sng">
                <a:solidFill>
                  <a:srgbClr val="FF0000"/>
                </a:solidFill>
                <a:latin typeface="Calibri" panose="020F0502020204030204" charset="0"/>
                <a:ea typeface="宋体" panose="02010600030101010101" pitchFamily="2" charset="-122"/>
              </a:rPr>
              <a:t>多传感器融合</a:t>
            </a:r>
            <a:endParaRPr lang="zh-CN" altLang="en-US" sz="2400" b="1" u="sng">
              <a:solidFill>
                <a:srgbClr val="FF0000"/>
              </a:solidFill>
              <a:latin typeface="Calibri" panose="020F0502020204030204" charset="0"/>
              <a:ea typeface="宋体" panose="02010600030101010101" pitchFamily="2" charset="-122"/>
            </a:endParaRPr>
          </a:p>
        </p:txBody>
      </p:sp>
      <p:sp>
        <p:nvSpPr>
          <p:cNvPr id="4" name="文本框 3"/>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grpSp>
        <p:nvGrpSpPr>
          <p:cNvPr id="34" name="组合 33"/>
          <p:cNvGrpSpPr/>
          <p:nvPr/>
        </p:nvGrpSpPr>
        <p:grpSpPr>
          <a:xfrm>
            <a:off x="1137920" y="3058160"/>
            <a:ext cx="2527935" cy="1686560"/>
            <a:chOff x="1792" y="4816"/>
            <a:chExt cx="3981" cy="2656"/>
          </a:xfrm>
        </p:grpSpPr>
        <p:sp>
          <p:nvSpPr>
            <p:cNvPr id="14" name="流程图: 直接访问存储器 13"/>
            <p:cNvSpPr/>
            <p:nvPr/>
          </p:nvSpPr>
          <p:spPr>
            <a:xfrm>
              <a:off x="1792" y="6534"/>
              <a:ext cx="445" cy="938"/>
            </a:xfrm>
            <a:prstGeom prst="flowChartMagneticDrum">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立方体 5"/>
            <p:cNvSpPr/>
            <p:nvPr/>
          </p:nvSpPr>
          <p:spPr>
            <a:xfrm>
              <a:off x="1792" y="4816"/>
              <a:ext cx="3866" cy="2497"/>
            </a:xfrm>
            <a:prstGeom prst="cube">
              <a:avLst>
                <a:gd name="adj" fmla="val 63195"/>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流程图: 直接访问存储器 6"/>
            <p:cNvSpPr/>
            <p:nvPr/>
          </p:nvSpPr>
          <p:spPr>
            <a:xfrm>
              <a:off x="5329" y="5596"/>
              <a:ext cx="445" cy="938"/>
            </a:xfrm>
            <a:prstGeom prst="flowChartMagneticDrum">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流程图: 直接访问存储器 11"/>
            <p:cNvSpPr/>
            <p:nvPr/>
          </p:nvSpPr>
          <p:spPr>
            <a:xfrm>
              <a:off x="4365" y="6534"/>
              <a:ext cx="445" cy="938"/>
            </a:xfrm>
            <a:prstGeom prst="flowChartMagneticDrum">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35" name="组合 34"/>
          <p:cNvGrpSpPr/>
          <p:nvPr/>
        </p:nvGrpSpPr>
        <p:grpSpPr>
          <a:xfrm>
            <a:off x="340360" y="3312160"/>
            <a:ext cx="2275205" cy="1688465"/>
            <a:chOff x="536" y="5216"/>
            <a:chExt cx="3583" cy="2659"/>
          </a:xfrm>
        </p:grpSpPr>
        <p:sp>
          <p:nvSpPr>
            <p:cNvPr id="16" name="流程图: 磁盘 15"/>
            <p:cNvSpPr/>
            <p:nvPr/>
          </p:nvSpPr>
          <p:spPr>
            <a:xfrm>
              <a:off x="1384" y="6534"/>
              <a:ext cx="669" cy="398"/>
            </a:xfrm>
            <a:prstGeom prst="flowChartMagneticDisk">
              <a:avLst/>
            </a:pr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8" name="直接连接符 17"/>
            <p:cNvCxnSpPr/>
            <p:nvPr/>
          </p:nvCxnSpPr>
          <p:spPr>
            <a:xfrm flipV="1">
              <a:off x="1526" y="5216"/>
              <a:ext cx="1082" cy="132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9" name="直接连接符 18"/>
            <p:cNvCxnSpPr/>
            <p:nvPr/>
          </p:nvCxnSpPr>
          <p:spPr>
            <a:xfrm flipV="1">
              <a:off x="1526" y="5454"/>
              <a:ext cx="462" cy="1082"/>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flipH="1" flipV="1">
              <a:off x="1351" y="5741"/>
              <a:ext cx="63" cy="82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21" name="直接连接符 20"/>
            <p:cNvCxnSpPr/>
            <p:nvPr/>
          </p:nvCxnSpPr>
          <p:spPr>
            <a:xfrm flipH="1" flipV="1">
              <a:off x="777" y="6176"/>
              <a:ext cx="597" cy="50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22" name="直接连接符 21"/>
            <p:cNvCxnSpPr/>
            <p:nvPr/>
          </p:nvCxnSpPr>
          <p:spPr>
            <a:xfrm flipH="1">
              <a:off x="536" y="6736"/>
              <a:ext cx="923" cy="312"/>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23" name="直接连接符 22"/>
            <p:cNvCxnSpPr/>
            <p:nvPr/>
          </p:nvCxnSpPr>
          <p:spPr>
            <a:xfrm flipH="1">
              <a:off x="922" y="6736"/>
              <a:ext cx="604" cy="94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a:off x="1673" y="6797"/>
              <a:ext cx="564" cy="1079"/>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25" name="直接连接符 24"/>
            <p:cNvCxnSpPr/>
            <p:nvPr/>
          </p:nvCxnSpPr>
          <p:spPr>
            <a:xfrm>
              <a:off x="1873" y="6797"/>
              <a:ext cx="2246" cy="773"/>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grpSp>
      <p:grpSp>
        <p:nvGrpSpPr>
          <p:cNvPr id="36" name="组合 35"/>
          <p:cNvGrpSpPr/>
          <p:nvPr/>
        </p:nvGrpSpPr>
        <p:grpSpPr>
          <a:xfrm>
            <a:off x="3060700" y="2449830"/>
            <a:ext cx="1852295" cy="1652270"/>
            <a:chOff x="4820" y="3858"/>
            <a:chExt cx="2917" cy="2602"/>
          </a:xfrm>
        </p:grpSpPr>
        <p:sp>
          <p:nvSpPr>
            <p:cNvPr id="17" name="流程图: 磁盘 16"/>
            <p:cNvSpPr/>
            <p:nvPr/>
          </p:nvSpPr>
          <p:spPr>
            <a:xfrm>
              <a:off x="5445" y="4987"/>
              <a:ext cx="669" cy="398"/>
            </a:xfrm>
            <a:prstGeom prst="flowChartMagneticDisk">
              <a:avLst/>
            </a:pr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6" name="直接连接符 25"/>
            <p:cNvCxnSpPr/>
            <p:nvPr/>
          </p:nvCxnSpPr>
          <p:spPr>
            <a:xfrm flipH="1">
              <a:off x="4820" y="5195"/>
              <a:ext cx="945" cy="105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27" name="直接连接符 26"/>
            <p:cNvCxnSpPr/>
            <p:nvPr/>
          </p:nvCxnSpPr>
          <p:spPr>
            <a:xfrm>
              <a:off x="5852" y="5260"/>
              <a:ext cx="175" cy="120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28" name="直接连接符 27"/>
            <p:cNvCxnSpPr/>
            <p:nvPr/>
          </p:nvCxnSpPr>
          <p:spPr>
            <a:xfrm>
              <a:off x="6052" y="5260"/>
              <a:ext cx="978" cy="1108"/>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29" name="直接连接符 28"/>
            <p:cNvCxnSpPr/>
            <p:nvPr/>
          </p:nvCxnSpPr>
          <p:spPr>
            <a:xfrm>
              <a:off x="6116" y="5195"/>
              <a:ext cx="1621" cy="169"/>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30" name="直接连接符 29"/>
            <p:cNvCxnSpPr/>
            <p:nvPr/>
          </p:nvCxnSpPr>
          <p:spPr>
            <a:xfrm flipV="1">
              <a:off x="6076" y="4405"/>
              <a:ext cx="1351" cy="672"/>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31" name="直接连接符 30"/>
            <p:cNvCxnSpPr/>
            <p:nvPr/>
          </p:nvCxnSpPr>
          <p:spPr>
            <a:xfrm flipV="1">
              <a:off x="5924" y="4144"/>
              <a:ext cx="661" cy="843"/>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32" name="直接连接符 31"/>
            <p:cNvCxnSpPr/>
            <p:nvPr/>
          </p:nvCxnSpPr>
          <p:spPr>
            <a:xfrm flipH="1" flipV="1">
              <a:off x="5391" y="3858"/>
              <a:ext cx="398" cy="1117"/>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grpSp>
      <p:sp>
        <p:nvSpPr>
          <p:cNvPr id="37" name="文本框 36"/>
          <p:cNvSpPr txBox="1"/>
          <p:nvPr/>
        </p:nvSpPr>
        <p:spPr>
          <a:xfrm>
            <a:off x="1137920" y="5298440"/>
            <a:ext cx="1580515" cy="368300"/>
          </a:xfrm>
          <a:prstGeom prst="rect">
            <a:avLst/>
          </a:prstGeom>
          <a:noFill/>
        </p:spPr>
        <p:txBody>
          <a:bodyPr wrap="square" rtlCol="0">
            <a:spAutoFit/>
          </a:bodyPr>
          <a:p>
            <a:pPr algn="ctr"/>
            <a:r>
              <a:rPr lang="zh-CN" altLang="en-US">
                <a:solidFill>
                  <a:srgbClr val="FFFF00"/>
                </a:solidFill>
              </a:rPr>
              <a:t>双激光雷达</a:t>
            </a:r>
            <a:endParaRPr lang="zh-CN" altLang="en-US">
              <a:solidFill>
                <a:srgbClr val="FFFF00"/>
              </a:solidFill>
            </a:endParaRPr>
          </a:p>
        </p:txBody>
      </p:sp>
      <p:grpSp>
        <p:nvGrpSpPr>
          <p:cNvPr id="49" name="组合 48"/>
          <p:cNvGrpSpPr/>
          <p:nvPr/>
        </p:nvGrpSpPr>
        <p:grpSpPr>
          <a:xfrm>
            <a:off x="5863590" y="2077720"/>
            <a:ext cx="2675890" cy="1717675"/>
            <a:chOff x="12231" y="3668"/>
            <a:chExt cx="4214" cy="2705"/>
          </a:xfrm>
        </p:grpSpPr>
        <p:sp>
          <p:nvSpPr>
            <p:cNvPr id="39" name="任意多边形 38"/>
            <p:cNvSpPr/>
            <p:nvPr/>
          </p:nvSpPr>
          <p:spPr>
            <a:xfrm>
              <a:off x="12231" y="3668"/>
              <a:ext cx="4215" cy="2705"/>
            </a:xfrm>
            <a:custGeom>
              <a:avLst/>
              <a:gdLst>
                <a:gd name="connisteX0" fmla="*/ 0 w 2676525"/>
                <a:gd name="connsiteY0" fmla="*/ 0 h 1717675"/>
                <a:gd name="connisteX1" fmla="*/ 1484630 w 2676525"/>
                <a:gd name="connsiteY1" fmla="*/ 0 h 1717675"/>
                <a:gd name="connisteX2" fmla="*/ 1494790 w 2676525"/>
                <a:gd name="connsiteY2" fmla="*/ 374015 h 1717675"/>
                <a:gd name="connisteX3" fmla="*/ 2656840 w 2676525"/>
                <a:gd name="connsiteY3" fmla="*/ 384175 h 1717675"/>
                <a:gd name="connisteX4" fmla="*/ 2676525 w 2676525"/>
                <a:gd name="connsiteY4" fmla="*/ 1263015 h 1717675"/>
                <a:gd name="connisteX5" fmla="*/ 2323465 w 2676525"/>
                <a:gd name="connsiteY5" fmla="*/ 1252855 h 1717675"/>
                <a:gd name="connisteX6" fmla="*/ 2323465 w 2676525"/>
                <a:gd name="connsiteY6" fmla="*/ 1717675 h 17176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676525" h="1717675">
                  <a:moveTo>
                    <a:pt x="0" y="0"/>
                  </a:moveTo>
                  <a:lnTo>
                    <a:pt x="1484630" y="0"/>
                  </a:lnTo>
                  <a:lnTo>
                    <a:pt x="1494790" y="374015"/>
                  </a:lnTo>
                  <a:lnTo>
                    <a:pt x="2656840" y="384175"/>
                  </a:lnTo>
                  <a:lnTo>
                    <a:pt x="2676525" y="1263015"/>
                  </a:lnTo>
                  <a:lnTo>
                    <a:pt x="2323465" y="1252855"/>
                  </a:lnTo>
                  <a:lnTo>
                    <a:pt x="2323465" y="1717675"/>
                  </a:lnTo>
                </a:path>
              </a:pathLst>
            </a:cu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0" name="椭圆 39"/>
            <p:cNvSpPr/>
            <p:nvPr/>
          </p:nvSpPr>
          <p:spPr>
            <a:xfrm>
              <a:off x="12976" y="5906"/>
              <a:ext cx="461" cy="462"/>
            </a:xfrm>
            <a:prstGeom prst="ellipse">
              <a:avLst/>
            </a:pr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41" name="直接连接符 40"/>
            <p:cNvCxnSpPr>
              <a:stCxn id="40" idx="1"/>
              <a:endCxn id="39" idx="0"/>
            </p:cNvCxnSpPr>
            <p:nvPr/>
          </p:nvCxnSpPr>
          <p:spPr>
            <a:xfrm flipH="1" flipV="1">
              <a:off x="12231" y="3668"/>
              <a:ext cx="813" cy="2306"/>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p:cxnSp>
          <p:nvCxnSpPr>
            <p:cNvPr id="42" name="直接连接符 41"/>
            <p:cNvCxnSpPr>
              <a:stCxn id="40" idx="0"/>
            </p:cNvCxnSpPr>
            <p:nvPr/>
          </p:nvCxnSpPr>
          <p:spPr>
            <a:xfrm flipH="1" flipV="1">
              <a:off x="13055" y="3849"/>
              <a:ext cx="152" cy="2057"/>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p:cxnSp>
          <p:nvCxnSpPr>
            <p:cNvPr id="43" name="直接连接符 42"/>
            <p:cNvCxnSpPr>
              <a:stCxn id="40" idx="7"/>
              <a:endCxn id="39" idx="1"/>
            </p:cNvCxnSpPr>
            <p:nvPr/>
          </p:nvCxnSpPr>
          <p:spPr>
            <a:xfrm flipV="1">
              <a:off x="13369" y="3668"/>
              <a:ext cx="1200" cy="2306"/>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p:cxnSp>
          <p:nvCxnSpPr>
            <p:cNvPr id="44" name="直接连接符 43"/>
            <p:cNvCxnSpPr/>
            <p:nvPr/>
          </p:nvCxnSpPr>
          <p:spPr>
            <a:xfrm flipV="1">
              <a:off x="13425" y="4437"/>
              <a:ext cx="1539" cy="1542"/>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p:cxnSp>
          <p:nvCxnSpPr>
            <p:cNvPr id="45" name="直接连接符 44"/>
            <p:cNvCxnSpPr>
              <a:stCxn id="40" idx="6"/>
              <a:endCxn id="39" idx="3"/>
            </p:cNvCxnSpPr>
            <p:nvPr/>
          </p:nvCxnSpPr>
          <p:spPr>
            <a:xfrm flipV="1">
              <a:off x="13437" y="4273"/>
              <a:ext cx="2978" cy="1864"/>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p:cxnSp>
          <p:nvCxnSpPr>
            <p:cNvPr id="46" name="直接连接符 45"/>
            <p:cNvCxnSpPr>
              <a:stCxn id="40" idx="6"/>
            </p:cNvCxnSpPr>
            <p:nvPr/>
          </p:nvCxnSpPr>
          <p:spPr>
            <a:xfrm flipV="1">
              <a:off x="13437" y="5185"/>
              <a:ext cx="2942" cy="952"/>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p:cxnSp>
          <p:nvCxnSpPr>
            <p:cNvPr id="47" name="直接连接符 46"/>
            <p:cNvCxnSpPr>
              <a:stCxn id="40" idx="6"/>
              <a:endCxn id="39" idx="5"/>
            </p:cNvCxnSpPr>
            <p:nvPr/>
          </p:nvCxnSpPr>
          <p:spPr>
            <a:xfrm flipV="1">
              <a:off x="13437" y="5641"/>
              <a:ext cx="2453" cy="496"/>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p:cxnSp>
          <p:nvCxnSpPr>
            <p:cNvPr id="48" name="直接连接符 47"/>
            <p:cNvCxnSpPr>
              <a:stCxn id="40" idx="6"/>
              <a:endCxn id="39" idx="6"/>
            </p:cNvCxnSpPr>
            <p:nvPr/>
          </p:nvCxnSpPr>
          <p:spPr>
            <a:xfrm>
              <a:off x="13437" y="6137"/>
              <a:ext cx="2453" cy="236"/>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p:grpSp>
      <p:grpSp>
        <p:nvGrpSpPr>
          <p:cNvPr id="60" name="组合 59"/>
          <p:cNvGrpSpPr/>
          <p:nvPr/>
        </p:nvGrpSpPr>
        <p:grpSpPr>
          <a:xfrm>
            <a:off x="4928870" y="4645025"/>
            <a:ext cx="3373755" cy="1818640"/>
            <a:chOff x="7762" y="7315"/>
            <a:chExt cx="5313" cy="2864"/>
          </a:xfrm>
        </p:grpSpPr>
        <p:sp>
          <p:nvSpPr>
            <p:cNvPr id="51" name="椭圆 50"/>
            <p:cNvSpPr/>
            <p:nvPr/>
          </p:nvSpPr>
          <p:spPr>
            <a:xfrm>
              <a:off x="10992" y="8826"/>
              <a:ext cx="524" cy="478"/>
            </a:xfrm>
            <a:prstGeom prst="ellipse">
              <a:avLst/>
            </a:pr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2" name="任意多边形 51"/>
            <p:cNvSpPr/>
            <p:nvPr/>
          </p:nvSpPr>
          <p:spPr>
            <a:xfrm>
              <a:off x="7762" y="7315"/>
              <a:ext cx="5313" cy="2864"/>
            </a:xfrm>
            <a:custGeom>
              <a:avLst/>
              <a:gdLst>
                <a:gd name="connisteX0" fmla="*/ 2192020 w 3373755"/>
                <a:gd name="connsiteY0" fmla="*/ 0 h 1818640"/>
                <a:gd name="connisteX1" fmla="*/ 646430 w 3373755"/>
                <a:gd name="connsiteY1" fmla="*/ 0 h 1818640"/>
                <a:gd name="connisteX2" fmla="*/ 656590 w 3373755"/>
                <a:gd name="connsiteY2" fmla="*/ 970280 h 1818640"/>
                <a:gd name="connisteX3" fmla="*/ 0 w 3373755"/>
                <a:gd name="connsiteY3" fmla="*/ 979805 h 1818640"/>
                <a:gd name="connisteX4" fmla="*/ 20320 w 3373755"/>
                <a:gd name="connsiteY4" fmla="*/ 1818640 h 1818640"/>
                <a:gd name="connisteX5" fmla="*/ 3373755 w 3373755"/>
                <a:gd name="connsiteY5" fmla="*/ 1808480 h 181864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3373755" h="1818640">
                  <a:moveTo>
                    <a:pt x="2192020" y="0"/>
                  </a:moveTo>
                  <a:lnTo>
                    <a:pt x="646430" y="0"/>
                  </a:lnTo>
                  <a:lnTo>
                    <a:pt x="656590" y="970280"/>
                  </a:lnTo>
                  <a:lnTo>
                    <a:pt x="0" y="979805"/>
                  </a:lnTo>
                  <a:lnTo>
                    <a:pt x="20320" y="1818640"/>
                  </a:lnTo>
                  <a:lnTo>
                    <a:pt x="3373755" y="1808480"/>
                  </a:lnTo>
                </a:path>
              </a:pathLst>
            </a:cu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53" name="直接连接符 52"/>
            <p:cNvCxnSpPr>
              <a:stCxn id="51" idx="0"/>
              <a:endCxn id="52" idx="0"/>
            </p:cNvCxnSpPr>
            <p:nvPr/>
          </p:nvCxnSpPr>
          <p:spPr>
            <a:xfrm flipH="1" flipV="1">
              <a:off x="11214" y="7315"/>
              <a:ext cx="40" cy="1511"/>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p:cxnSp>
          <p:nvCxnSpPr>
            <p:cNvPr id="54" name="直接连接符 53"/>
            <p:cNvCxnSpPr>
              <a:stCxn id="51" idx="1"/>
              <a:endCxn id="52" idx="1"/>
            </p:cNvCxnSpPr>
            <p:nvPr/>
          </p:nvCxnSpPr>
          <p:spPr>
            <a:xfrm flipH="1" flipV="1">
              <a:off x="8780" y="7315"/>
              <a:ext cx="2289" cy="1581"/>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p:cxnSp>
          <p:nvCxnSpPr>
            <p:cNvPr id="55" name="直接连接符 54"/>
            <p:cNvCxnSpPr/>
            <p:nvPr/>
          </p:nvCxnSpPr>
          <p:spPr>
            <a:xfrm flipH="1" flipV="1">
              <a:off x="8812" y="8349"/>
              <a:ext cx="2179" cy="684"/>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p:cxnSp>
          <p:nvCxnSpPr>
            <p:cNvPr id="56" name="直接连接符 55"/>
            <p:cNvCxnSpPr/>
            <p:nvPr/>
          </p:nvCxnSpPr>
          <p:spPr>
            <a:xfrm flipH="1">
              <a:off x="7810" y="9177"/>
              <a:ext cx="3197" cy="318"/>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p:cxnSp>
          <p:nvCxnSpPr>
            <p:cNvPr id="57" name="直接连接符 56"/>
            <p:cNvCxnSpPr>
              <a:stCxn id="51" idx="4"/>
              <a:endCxn id="52" idx="4"/>
            </p:cNvCxnSpPr>
            <p:nvPr/>
          </p:nvCxnSpPr>
          <p:spPr>
            <a:xfrm flipH="1">
              <a:off x="7794" y="9304"/>
              <a:ext cx="3460" cy="875"/>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p:cxnSp>
          <p:nvCxnSpPr>
            <p:cNvPr id="58" name="直接连接符 57"/>
            <p:cNvCxnSpPr>
              <a:stCxn id="51" idx="5"/>
            </p:cNvCxnSpPr>
            <p:nvPr/>
          </p:nvCxnSpPr>
          <p:spPr>
            <a:xfrm flipH="1">
              <a:off x="10450" y="9234"/>
              <a:ext cx="989" cy="929"/>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p:cxnSp>
          <p:nvCxnSpPr>
            <p:cNvPr id="59" name="直接连接符 58"/>
            <p:cNvCxnSpPr>
              <a:stCxn id="51" idx="5"/>
              <a:endCxn id="52" idx="5"/>
            </p:cNvCxnSpPr>
            <p:nvPr/>
          </p:nvCxnSpPr>
          <p:spPr>
            <a:xfrm>
              <a:off x="11439" y="9234"/>
              <a:ext cx="1636" cy="929"/>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p:grpSp>
      <p:sp>
        <p:nvSpPr>
          <p:cNvPr id="61" name="右大括号 60"/>
          <p:cNvSpPr/>
          <p:nvPr/>
        </p:nvSpPr>
        <p:spPr>
          <a:xfrm>
            <a:off x="8837930" y="2907665"/>
            <a:ext cx="424180" cy="2798445"/>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2" name="文本框 61"/>
          <p:cNvSpPr txBox="1"/>
          <p:nvPr/>
        </p:nvSpPr>
        <p:spPr>
          <a:xfrm>
            <a:off x="9476105" y="3770630"/>
            <a:ext cx="852170" cy="1106805"/>
          </a:xfrm>
          <a:prstGeom prst="rect">
            <a:avLst/>
          </a:prstGeom>
          <a:noFill/>
        </p:spPr>
        <p:txBody>
          <a:bodyPr wrap="square" rtlCol="0">
            <a:spAutoFit/>
          </a:bodyPr>
          <a:p>
            <a:pPr algn="l"/>
            <a:r>
              <a:rPr lang="zh-CN" altLang="en-US" sz="6600" b="1">
                <a:solidFill>
                  <a:srgbClr val="FFFF00"/>
                </a:solidFill>
              </a:rPr>
              <a:t>？</a:t>
            </a:r>
            <a:endParaRPr lang="zh-CN" altLang="en-US" sz="6600" b="1">
              <a:solidFill>
                <a:srgbClr val="FFFF00"/>
              </a:solidFill>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blinds(horizontal)">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blinds(horizontal)">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blinds(horizontal)">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blinds(horizontal)">
                                      <p:cBhvr>
                                        <p:cTn id="25" dur="500"/>
                                        <p:tgtEl>
                                          <p:spTgt spid="6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blinds(horizontal)">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blinds(horizontal)">
                                      <p:cBhvr>
                                        <p:cTn id="35" dur="500"/>
                                        <p:tgtEl>
                                          <p:spTgt spid="61"/>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blinds(horizontal)">
                                      <p:cBhvr>
                                        <p:cTn id="38"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61" grpId="0" animBg="1"/>
      <p:bldP spid="6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8" name="文本框 7"/>
          <p:cNvSpPr txBox="1"/>
          <p:nvPr/>
        </p:nvSpPr>
        <p:spPr>
          <a:xfrm>
            <a:off x="2989580" y="1470660"/>
            <a:ext cx="5889625" cy="460375"/>
          </a:xfrm>
          <a:prstGeom prst="rect">
            <a:avLst/>
          </a:prstGeom>
          <a:noFill/>
          <a:ln w="9525">
            <a:noFill/>
          </a:ln>
        </p:spPr>
        <p:txBody>
          <a:bodyPr wrap="square">
            <a:spAutoFit/>
          </a:bodyPr>
          <a:p>
            <a:pPr indent="0" algn="dist"/>
            <a:r>
              <a:rPr lang="zh-CN" altLang="en-US" sz="2400" b="1">
                <a:solidFill>
                  <a:srgbClr val="FFFF00"/>
                </a:solidFill>
                <a:highlight>
                  <a:srgbClr val="008000"/>
                </a:highlight>
                <a:latin typeface="Calibri" panose="020F0502020204030204" charset="0"/>
                <a:ea typeface="宋体" panose="02010600030101010101" pitchFamily="2" charset="-122"/>
              </a:rPr>
              <a:t>机器人</a:t>
            </a:r>
            <a:r>
              <a:rPr lang="zh-CN" altLang="en-US" sz="2400" b="1">
                <a:solidFill>
                  <a:srgbClr val="FFFF00"/>
                </a:solidFill>
                <a:latin typeface="Calibri" panose="020F0502020204030204" charset="0"/>
                <a:ea typeface="宋体" panose="02010600030101010101" pitchFamily="2" charset="-122"/>
              </a:rPr>
              <a:t>中</a:t>
            </a:r>
            <a:r>
              <a:rPr lang="zh-CN" altLang="en-US" sz="2400" b="1">
                <a:solidFill>
                  <a:srgbClr val="FFFF00"/>
                </a:solidFill>
                <a:latin typeface="Calibri" panose="020F0502020204030204" charset="0"/>
                <a:ea typeface="宋体" panose="02010600030101010101" pitchFamily="2" charset="-122"/>
                <a:sym typeface="+mn-ea"/>
              </a:rPr>
              <a:t>无处不在</a:t>
            </a:r>
            <a:r>
              <a:rPr lang="zh-CN" altLang="en-US" sz="2400" b="1">
                <a:solidFill>
                  <a:srgbClr val="FFFF00"/>
                </a:solidFill>
                <a:latin typeface="Calibri" panose="020F0502020204030204" charset="0"/>
                <a:ea typeface="宋体" panose="02010600030101010101" pitchFamily="2" charset="-122"/>
              </a:rPr>
              <a:t>的</a:t>
            </a:r>
            <a:r>
              <a:rPr lang="zh-CN" altLang="en-US" sz="2400" b="1" u="sng">
                <a:solidFill>
                  <a:srgbClr val="FF0000"/>
                </a:solidFill>
                <a:latin typeface="Calibri" panose="020F0502020204030204" charset="0"/>
                <a:ea typeface="宋体" panose="02010600030101010101" pitchFamily="2" charset="-122"/>
              </a:rPr>
              <a:t>多传感器融合</a:t>
            </a:r>
            <a:endParaRPr lang="zh-CN" altLang="en-US" sz="2400" b="1" u="sng">
              <a:solidFill>
                <a:srgbClr val="FF0000"/>
              </a:solidFill>
              <a:latin typeface="Calibri" panose="020F0502020204030204" charset="0"/>
              <a:ea typeface="宋体" panose="02010600030101010101" pitchFamily="2" charset="-122"/>
            </a:endParaRPr>
          </a:p>
        </p:txBody>
      </p:sp>
      <p:sp>
        <p:nvSpPr>
          <p:cNvPr id="4" name="文本框 3"/>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7" name="文本框 36"/>
          <p:cNvSpPr txBox="1"/>
          <p:nvPr/>
        </p:nvSpPr>
        <p:spPr>
          <a:xfrm>
            <a:off x="1861820" y="5708650"/>
            <a:ext cx="1580515" cy="368300"/>
          </a:xfrm>
          <a:prstGeom prst="rect">
            <a:avLst/>
          </a:prstGeom>
          <a:noFill/>
        </p:spPr>
        <p:txBody>
          <a:bodyPr wrap="square" rtlCol="0">
            <a:spAutoFit/>
          </a:bodyPr>
          <a:p>
            <a:pPr algn="ctr"/>
            <a:r>
              <a:rPr lang="zh-CN" altLang="en-US">
                <a:solidFill>
                  <a:srgbClr val="FFFF00"/>
                </a:solidFill>
              </a:rPr>
              <a:t>阵列</a:t>
            </a:r>
            <a:r>
              <a:rPr lang="en-US" altLang="zh-CN">
                <a:solidFill>
                  <a:srgbClr val="FFFF00"/>
                </a:solidFill>
              </a:rPr>
              <a:t>IMU</a:t>
            </a:r>
            <a:endParaRPr lang="en-US" altLang="zh-CN">
              <a:solidFill>
                <a:srgbClr val="FFFF00"/>
              </a:solidFill>
            </a:endParaRPr>
          </a:p>
        </p:txBody>
      </p:sp>
      <p:grpSp>
        <p:nvGrpSpPr>
          <p:cNvPr id="33" name="组合 32"/>
          <p:cNvGrpSpPr/>
          <p:nvPr/>
        </p:nvGrpSpPr>
        <p:grpSpPr>
          <a:xfrm>
            <a:off x="1047115" y="2499360"/>
            <a:ext cx="3576955" cy="2990215"/>
            <a:chOff x="1379" y="3634"/>
            <a:chExt cx="5633" cy="4709"/>
          </a:xfrm>
        </p:grpSpPr>
        <p:pic>
          <p:nvPicPr>
            <p:cNvPr id="3" name="图片 2"/>
            <p:cNvPicPr>
              <a:picLocks noChangeAspect="1"/>
            </p:cNvPicPr>
            <p:nvPr/>
          </p:nvPicPr>
          <p:blipFill>
            <a:blip r:embed="rId6"/>
            <a:stretch>
              <a:fillRect/>
            </a:stretch>
          </p:blipFill>
          <p:spPr>
            <a:xfrm>
              <a:off x="1379" y="3634"/>
              <a:ext cx="2817" cy="2393"/>
            </a:xfrm>
            <a:prstGeom prst="rect">
              <a:avLst/>
            </a:prstGeom>
          </p:spPr>
        </p:pic>
        <p:pic>
          <p:nvPicPr>
            <p:cNvPr id="5" name="图片 4"/>
            <p:cNvPicPr>
              <a:picLocks noChangeAspect="1"/>
            </p:cNvPicPr>
            <p:nvPr/>
          </p:nvPicPr>
          <p:blipFill>
            <a:blip r:embed="rId6"/>
            <a:stretch>
              <a:fillRect/>
            </a:stretch>
          </p:blipFill>
          <p:spPr>
            <a:xfrm>
              <a:off x="4196" y="3634"/>
              <a:ext cx="2817" cy="2393"/>
            </a:xfrm>
            <a:prstGeom prst="rect">
              <a:avLst/>
            </a:prstGeom>
          </p:spPr>
        </p:pic>
        <p:pic>
          <p:nvPicPr>
            <p:cNvPr id="9" name="图片 8"/>
            <p:cNvPicPr>
              <a:picLocks noChangeAspect="1"/>
            </p:cNvPicPr>
            <p:nvPr/>
          </p:nvPicPr>
          <p:blipFill>
            <a:blip r:embed="rId6"/>
            <a:stretch>
              <a:fillRect/>
            </a:stretch>
          </p:blipFill>
          <p:spPr>
            <a:xfrm>
              <a:off x="1379" y="5951"/>
              <a:ext cx="2817" cy="2393"/>
            </a:xfrm>
            <a:prstGeom prst="rect">
              <a:avLst/>
            </a:prstGeom>
          </p:spPr>
        </p:pic>
        <p:pic>
          <p:nvPicPr>
            <p:cNvPr id="10" name="图片 9"/>
            <p:cNvPicPr>
              <a:picLocks noChangeAspect="1"/>
            </p:cNvPicPr>
            <p:nvPr/>
          </p:nvPicPr>
          <p:blipFill>
            <a:blip r:embed="rId6"/>
            <a:stretch>
              <a:fillRect/>
            </a:stretch>
          </p:blipFill>
          <p:spPr>
            <a:xfrm>
              <a:off x="4196" y="5951"/>
              <a:ext cx="2817" cy="2393"/>
            </a:xfrm>
            <a:prstGeom prst="rect">
              <a:avLst/>
            </a:prstGeom>
          </p:spPr>
        </p:pic>
      </p:grpSp>
      <p:graphicFrame>
        <p:nvGraphicFramePr>
          <p:cNvPr id="38" name="对象 -2147482482"/>
          <p:cNvGraphicFramePr>
            <a:graphicFrameLocks noChangeAspect="1"/>
          </p:cNvGraphicFramePr>
          <p:nvPr/>
        </p:nvGraphicFramePr>
        <p:xfrm>
          <a:off x="6486525" y="2156778"/>
          <a:ext cx="2616835" cy="1023620"/>
        </p:xfrm>
        <a:graphic>
          <a:graphicData uri="http://schemas.openxmlformats.org/presentationml/2006/ole">
            <mc:AlternateContent xmlns:mc="http://schemas.openxmlformats.org/markup-compatibility/2006">
              <mc:Choice xmlns:v="urn:schemas-microsoft-com:vml" Requires="v">
                <p:oleObj spid="_x0000_s3076" name="" r:id="rId7" imgW="1879600" imgH="736600" progId="Equation.KSEE3">
                  <p:embed/>
                </p:oleObj>
              </mc:Choice>
              <mc:Fallback>
                <p:oleObj name="" r:id="rId7" imgW="1879600" imgH="736600" progId="Equation.KSEE3">
                  <p:embed/>
                  <p:pic>
                    <p:nvPicPr>
                      <p:cNvPr id="0" name="图片 3075"/>
                      <p:cNvPicPr/>
                      <p:nvPr/>
                    </p:nvPicPr>
                    <p:blipFill>
                      <a:blip r:embed="rId8"/>
                      <a:stretch>
                        <a:fillRect/>
                      </a:stretch>
                    </p:blipFill>
                    <p:spPr>
                      <a:xfrm>
                        <a:off x="6486525" y="2156778"/>
                        <a:ext cx="2616835" cy="1023620"/>
                      </a:xfrm>
                      <a:prstGeom prst="rect">
                        <a:avLst/>
                      </a:prstGeom>
                      <a:solidFill>
                        <a:schemeClr val="bg1"/>
                      </a:solidFill>
                      <a:ln w="38100">
                        <a:noFill/>
                        <a:miter/>
                      </a:ln>
                    </p:spPr>
                  </p:pic>
                </p:oleObj>
              </mc:Fallback>
            </mc:AlternateContent>
          </a:graphicData>
        </a:graphic>
      </p:graphicFrame>
      <p:graphicFrame>
        <p:nvGraphicFramePr>
          <p:cNvPr id="50" name="对象 -2147482479"/>
          <p:cNvGraphicFramePr>
            <a:graphicFrameLocks noChangeAspect="1"/>
          </p:cNvGraphicFramePr>
          <p:nvPr/>
        </p:nvGraphicFramePr>
        <p:xfrm>
          <a:off x="6144895" y="3392805"/>
          <a:ext cx="3300730" cy="516255"/>
        </p:xfrm>
        <a:graphic>
          <a:graphicData uri="http://schemas.openxmlformats.org/presentationml/2006/ole">
            <mc:AlternateContent xmlns:mc="http://schemas.openxmlformats.org/markup-compatibility/2006">
              <mc:Choice xmlns:v="urn:schemas-microsoft-com:vml" Requires="v">
                <p:oleObj spid="_x0000_s63" name="" r:id="rId9" imgW="2540000" imgH="393700" progId="Equation.KSEE3">
                  <p:embed/>
                </p:oleObj>
              </mc:Choice>
              <mc:Fallback>
                <p:oleObj name="" r:id="rId9" imgW="2540000" imgH="393700" progId="Equation.KSEE3">
                  <p:embed/>
                  <p:pic>
                    <p:nvPicPr>
                      <p:cNvPr id="0" name="图片 10"/>
                      <p:cNvPicPr/>
                      <p:nvPr/>
                    </p:nvPicPr>
                    <p:blipFill>
                      <a:blip r:embed="rId10"/>
                      <a:stretch>
                        <a:fillRect/>
                      </a:stretch>
                    </p:blipFill>
                    <p:spPr>
                      <a:xfrm>
                        <a:off x="6144895" y="3392805"/>
                        <a:ext cx="3300730" cy="516255"/>
                      </a:xfrm>
                      <a:prstGeom prst="rect">
                        <a:avLst/>
                      </a:prstGeom>
                      <a:solidFill>
                        <a:schemeClr val="bg1"/>
                      </a:solidFill>
                      <a:ln w="38100">
                        <a:noFill/>
                        <a:miter/>
                      </a:ln>
                    </p:spPr>
                  </p:pic>
                </p:oleObj>
              </mc:Fallback>
            </mc:AlternateContent>
          </a:graphicData>
        </a:graphic>
      </p:graphicFrame>
      <p:graphicFrame>
        <p:nvGraphicFramePr>
          <p:cNvPr id="64" name="对象 -2147482473"/>
          <p:cNvGraphicFramePr>
            <a:graphicFrameLocks noChangeAspect="1"/>
          </p:cNvGraphicFramePr>
          <p:nvPr/>
        </p:nvGraphicFramePr>
        <p:xfrm>
          <a:off x="5550535" y="4121785"/>
          <a:ext cx="4488815" cy="2112645"/>
        </p:xfrm>
        <a:graphic>
          <a:graphicData uri="http://schemas.openxmlformats.org/presentationml/2006/ole">
            <mc:AlternateContent xmlns:mc="http://schemas.openxmlformats.org/markup-compatibility/2006">
              <mc:Choice xmlns:v="urn:schemas-microsoft-com:vml" Requires="v">
                <p:oleObj spid="_x0000_s65" name="" r:id="rId11" imgW="3619500" imgH="1701800" progId="Equation.KSEE3">
                  <p:embed/>
                </p:oleObj>
              </mc:Choice>
              <mc:Fallback>
                <p:oleObj name="" r:id="rId11" imgW="3619500" imgH="1701800" progId="Equation.KSEE3">
                  <p:embed/>
                  <p:pic>
                    <p:nvPicPr>
                      <p:cNvPr id="0" name="图片 16"/>
                      <p:cNvPicPr/>
                      <p:nvPr/>
                    </p:nvPicPr>
                    <p:blipFill>
                      <a:blip r:embed="rId12"/>
                      <a:stretch>
                        <a:fillRect/>
                      </a:stretch>
                    </p:blipFill>
                    <p:spPr>
                      <a:xfrm>
                        <a:off x="5550535" y="4121785"/>
                        <a:ext cx="4488815" cy="2112645"/>
                      </a:xfrm>
                      <a:prstGeom prst="rect">
                        <a:avLst/>
                      </a:prstGeom>
                      <a:solidFill>
                        <a:schemeClr val="bg1"/>
                      </a:solidFill>
                      <a:ln w="38100">
                        <a:noFill/>
                        <a:miter/>
                      </a:ln>
                    </p:spPr>
                  </p:pic>
                </p:oleObj>
              </mc:Fallback>
            </mc:AlternateContent>
          </a:graphicData>
        </a:graphic>
      </p:graphicFrame>
    </p:spTree>
    <p:custDataLst>
      <p:tags r:id="rId1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blinds(horizontal)">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blinds(horizontal)">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blinds(horizontal)">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blinds(horizontal)">
                                      <p:cBhvr>
                                        <p:cTn id="2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8" name="文本框 7"/>
          <p:cNvSpPr txBox="1"/>
          <p:nvPr/>
        </p:nvSpPr>
        <p:spPr>
          <a:xfrm>
            <a:off x="2989580" y="1470660"/>
            <a:ext cx="5889625" cy="460375"/>
          </a:xfrm>
          <a:prstGeom prst="rect">
            <a:avLst/>
          </a:prstGeom>
          <a:noFill/>
          <a:ln w="9525">
            <a:noFill/>
          </a:ln>
        </p:spPr>
        <p:txBody>
          <a:bodyPr wrap="square">
            <a:spAutoFit/>
          </a:bodyPr>
          <a:p>
            <a:pPr indent="0" algn="dist"/>
            <a:r>
              <a:rPr lang="zh-CN" altLang="en-US" sz="2400" b="1">
                <a:solidFill>
                  <a:srgbClr val="FFFF00"/>
                </a:solidFill>
                <a:highlight>
                  <a:srgbClr val="008000"/>
                </a:highlight>
                <a:latin typeface="Calibri" panose="020F0502020204030204" charset="0"/>
                <a:ea typeface="宋体" panose="02010600030101010101" pitchFamily="2" charset="-122"/>
              </a:rPr>
              <a:t>机器人</a:t>
            </a:r>
            <a:r>
              <a:rPr lang="zh-CN" altLang="en-US" sz="2400" b="1">
                <a:solidFill>
                  <a:srgbClr val="FFFF00"/>
                </a:solidFill>
                <a:latin typeface="Calibri" panose="020F0502020204030204" charset="0"/>
                <a:ea typeface="宋体" panose="02010600030101010101" pitchFamily="2" charset="-122"/>
              </a:rPr>
              <a:t>中</a:t>
            </a:r>
            <a:r>
              <a:rPr lang="zh-CN" altLang="en-US" sz="2400" b="1">
                <a:solidFill>
                  <a:srgbClr val="FFFF00"/>
                </a:solidFill>
                <a:latin typeface="Calibri" panose="020F0502020204030204" charset="0"/>
                <a:ea typeface="宋体" panose="02010600030101010101" pitchFamily="2" charset="-122"/>
                <a:sym typeface="+mn-ea"/>
              </a:rPr>
              <a:t>无处不在</a:t>
            </a:r>
            <a:r>
              <a:rPr lang="zh-CN" altLang="en-US" sz="2400" b="1">
                <a:solidFill>
                  <a:srgbClr val="FFFF00"/>
                </a:solidFill>
                <a:latin typeface="Calibri" panose="020F0502020204030204" charset="0"/>
                <a:ea typeface="宋体" panose="02010600030101010101" pitchFamily="2" charset="-122"/>
              </a:rPr>
              <a:t>的</a:t>
            </a:r>
            <a:r>
              <a:rPr lang="zh-CN" altLang="en-US" sz="2400" b="1" u="sng">
                <a:solidFill>
                  <a:srgbClr val="FF0000"/>
                </a:solidFill>
                <a:latin typeface="Calibri" panose="020F0502020204030204" charset="0"/>
                <a:ea typeface="宋体" panose="02010600030101010101" pitchFamily="2" charset="-122"/>
              </a:rPr>
              <a:t>多传感器融合</a:t>
            </a:r>
            <a:endParaRPr lang="zh-CN" altLang="en-US" sz="2400" b="1" u="sng">
              <a:solidFill>
                <a:srgbClr val="FF0000"/>
              </a:solidFill>
              <a:latin typeface="Calibri" panose="020F0502020204030204" charset="0"/>
              <a:ea typeface="宋体" panose="02010600030101010101" pitchFamily="2" charset="-122"/>
            </a:endParaRPr>
          </a:p>
        </p:txBody>
      </p:sp>
      <p:sp>
        <p:nvSpPr>
          <p:cNvPr id="4" name="文本框 3"/>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7" name="文本框 36"/>
          <p:cNvSpPr txBox="1"/>
          <p:nvPr/>
        </p:nvSpPr>
        <p:spPr>
          <a:xfrm>
            <a:off x="936625" y="5229860"/>
            <a:ext cx="2258695" cy="368300"/>
          </a:xfrm>
          <a:prstGeom prst="rect">
            <a:avLst/>
          </a:prstGeom>
          <a:noFill/>
        </p:spPr>
        <p:txBody>
          <a:bodyPr wrap="square" rtlCol="0">
            <a:spAutoFit/>
          </a:bodyPr>
          <a:p>
            <a:pPr algn="ctr"/>
            <a:r>
              <a:rPr lang="zh-CN" altLang="en-US">
                <a:solidFill>
                  <a:srgbClr val="FFFF00"/>
                </a:solidFill>
              </a:rPr>
              <a:t>编码里程计惯导融合</a:t>
            </a:r>
            <a:endParaRPr lang="zh-CN" altLang="en-US">
              <a:solidFill>
                <a:srgbClr val="FFFF00"/>
              </a:solidFill>
            </a:endParaRPr>
          </a:p>
        </p:txBody>
      </p:sp>
      <p:grpSp>
        <p:nvGrpSpPr>
          <p:cNvPr id="34" name="组合 33"/>
          <p:cNvGrpSpPr/>
          <p:nvPr/>
        </p:nvGrpSpPr>
        <p:grpSpPr>
          <a:xfrm>
            <a:off x="1137920" y="3058160"/>
            <a:ext cx="2527935" cy="1686560"/>
            <a:chOff x="1792" y="4816"/>
            <a:chExt cx="3981" cy="2656"/>
          </a:xfrm>
        </p:grpSpPr>
        <p:sp>
          <p:nvSpPr>
            <p:cNvPr id="14" name="流程图: 直接访问存储器 13"/>
            <p:cNvSpPr/>
            <p:nvPr/>
          </p:nvSpPr>
          <p:spPr>
            <a:xfrm>
              <a:off x="1792" y="6534"/>
              <a:ext cx="445" cy="938"/>
            </a:xfrm>
            <a:prstGeom prst="flowChartMagneticDrum">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立方体 5"/>
            <p:cNvSpPr/>
            <p:nvPr/>
          </p:nvSpPr>
          <p:spPr>
            <a:xfrm>
              <a:off x="1792" y="4816"/>
              <a:ext cx="3866" cy="2497"/>
            </a:xfrm>
            <a:prstGeom prst="cube">
              <a:avLst>
                <a:gd name="adj" fmla="val 63195"/>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流程图: 直接访问存储器 6"/>
            <p:cNvSpPr/>
            <p:nvPr/>
          </p:nvSpPr>
          <p:spPr>
            <a:xfrm>
              <a:off x="5329" y="5596"/>
              <a:ext cx="445" cy="938"/>
            </a:xfrm>
            <a:prstGeom prst="flowChartMagneticDrum">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流程图: 直接访问存储器 11"/>
            <p:cNvSpPr/>
            <p:nvPr/>
          </p:nvSpPr>
          <p:spPr>
            <a:xfrm>
              <a:off x="4365" y="6534"/>
              <a:ext cx="445" cy="938"/>
            </a:xfrm>
            <a:prstGeom prst="flowChartMagneticDrum">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7" name="组合 26"/>
          <p:cNvGrpSpPr/>
          <p:nvPr/>
        </p:nvGrpSpPr>
        <p:grpSpPr>
          <a:xfrm>
            <a:off x="3778250" y="2814320"/>
            <a:ext cx="999490" cy="1009650"/>
            <a:chOff x="5950" y="4432"/>
            <a:chExt cx="1574" cy="1590"/>
          </a:xfrm>
        </p:grpSpPr>
        <p:sp>
          <p:nvSpPr>
            <p:cNvPr id="17" name="椭圆形标注 16"/>
            <p:cNvSpPr/>
            <p:nvPr/>
          </p:nvSpPr>
          <p:spPr>
            <a:xfrm>
              <a:off x="5950" y="4432"/>
              <a:ext cx="1575" cy="1591"/>
            </a:xfrm>
            <a:prstGeom prst="wedgeEllipseCallout">
              <a:avLst>
                <a:gd name="adj1" fmla="val -58253"/>
                <a:gd name="adj2" fmla="val 54462"/>
              </a:avLst>
            </a:prstGeom>
            <a:solidFill>
              <a:schemeClr val="bg1"/>
            </a:solidFill>
            <a:ln>
              <a:solidFill>
                <a:srgbClr val="FFFF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6" name="图片 15"/>
            <p:cNvPicPr>
              <a:picLocks noChangeAspect="1"/>
            </p:cNvPicPr>
            <p:nvPr/>
          </p:nvPicPr>
          <p:blipFill>
            <a:blip r:embed="rId6"/>
            <a:stretch>
              <a:fillRect/>
            </a:stretch>
          </p:blipFill>
          <p:spPr>
            <a:xfrm>
              <a:off x="6293" y="4717"/>
              <a:ext cx="903" cy="1020"/>
            </a:xfrm>
            <a:prstGeom prst="rect">
              <a:avLst/>
            </a:prstGeom>
          </p:spPr>
        </p:pic>
      </p:grpSp>
      <p:pic>
        <p:nvPicPr>
          <p:cNvPr id="18" name="图片 17"/>
          <p:cNvPicPr>
            <a:picLocks noChangeAspect="1"/>
          </p:cNvPicPr>
          <p:nvPr/>
        </p:nvPicPr>
        <p:blipFill>
          <a:blip r:embed="rId7"/>
          <a:stretch>
            <a:fillRect/>
          </a:stretch>
        </p:blipFill>
        <p:spPr>
          <a:xfrm>
            <a:off x="1768475" y="3058160"/>
            <a:ext cx="1221105" cy="873125"/>
          </a:xfrm>
          <a:prstGeom prst="rect">
            <a:avLst/>
          </a:prstGeom>
        </p:spPr>
      </p:pic>
      <p:grpSp>
        <p:nvGrpSpPr>
          <p:cNvPr id="26" name="组合 25"/>
          <p:cNvGrpSpPr/>
          <p:nvPr/>
        </p:nvGrpSpPr>
        <p:grpSpPr>
          <a:xfrm>
            <a:off x="5888355" y="3017520"/>
            <a:ext cx="5531485" cy="1727200"/>
            <a:chOff x="9273" y="4752"/>
            <a:chExt cx="8711" cy="2720"/>
          </a:xfrm>
        </p:grpSpPr>
        <p:sp>
          <p:nvSpPr>
            <p:cNvPr id="19" name="矩形 18"/>
            <p:cNvSpPr/>
            <p:nvPr/>
          </p:nvSpPr>
          <p:spPr>
            <a:xfrm>
              <a:off x="9273" y="4862"/>
              <a:ext cx="1440" cy="811"/>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IMU</a:t>
              </a:r>
              <a:endParaRPr lang="en-US" altLang="zh-CN"/>
            </a:p>
          </p:txBody>
        </p:sp>
        <p:sp>
          <p:nvSpPr>
            <p:cNvPr id="20" name="矩形 19"/>
            <p:cNvSpPr/>
            <p:nvPr/>
          </p:nvSpPr>
          <p:spPr>
            <a:xfrm>
              <a:off x="9273" y="6470"/>
              <a:ext cx="1440" cy="83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odom</a:t>
              </a:r>
              <a:endParaRPr lang="en-US" altLang="zh-CN"/>
            </a:p>
          </p:txBody>
        </p:sp>
        <p:sp>
          <p:nvSpPr>
            <p:cNvPr id="21" name="圆角矩形 20"/>
            <p:cNvSpPr/>
            <p:nvPr/>
          </p:nvSpPr>
          <p:spPr>
            <a:xfrm>
              <a:off x="12056" y="4752"/>
              <a:ext cx="2625" cy="272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EKF</a:t>
              </a:r>
              <a:endParaRPr lang="en-US" altLang="zh-CN"/>
            </a:p>
            <a:p>
              <a:pPr algn="ctr"/>
              <a:r>
                <a:rPr lang="zh-CN" altLang="en-US"/>
                <a:t>融合</a:t>
              </a:r>
              <a:endParaRPr lang="zh-CN" altLang="en-US"/>
            </a:p>
          </p:txBody>
        </p:sp>
        <p:sp>
          <p:nvSpPr>
            <p:cNvPr id="22" name="矩形 21"/>
            <p:cNvSpPr/>
            <p:nvPr/>
          </p:nvSpPr>
          <p:spPr>
            <a:xfrm>
              <a:off x="15574" y="5673"/>
              <a:ext cx="2411" cy="83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odom_fusion</a:t>
              </a:r>
              <a:endParaRPr lang="en-US" altLang="zh-CN"/>
            </a:p>
          </p:txBody>
        </p:sp>
        <p:sp>
          <p:nvSpPr>
            <p:cNvPr id="23" name="右箭头 22"/>
            <p:cNvSpPr/>
            <p:nvPr/>
          </p:nvSpPr>
          <p:spPr>
            <a:xfrm>
              <a:off x="10756" y="5137"/>
              <a:ext cx="1257"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右箭头 23"/>
            <p:cNvSpPr/>
            <p:nvPr/>
          </p:nvSpPr>
          <p:spPr>
            <a:xfrm>
              <a:off x="10756" y="6706"/>
              <a:ext cx="1257"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右箭头 24"/>
            <p:cNvSpPr/>
            <p:nvPr/>
          </p:nvSpPr>
          <p:spPr>
            <a:xfrm>
              <a:off x="14890" y="6023"/>
              <a:ext cx="589" cy="36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par>
                                <p:cTn id="8" presetID="3"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blinds(horizontal)">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linds(horizontal)">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linds(horizontal)">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8" name="文本框 7"/>
          <p:cNvSpPr txBox="1"/>
          <p:nvPr/>
        </p:nvSpPr>
        <p:spPr>
          <a:xfrm>
            <a:off x="2989580" y="1470660"/>
            <a:ext cx="5889625" cy="460375"/>
          </a:xfrm>
          <a:prstGeom prst="rect">
            <a:avLst/>
          </a:prstGeom>
          <a:noFill/>
          <a:ln w="9525">
            <a:noFill/>
          </a:ln>
        </p:spPr>
        <p:txBody>
          <a:bodyPr wrap="square">
            <a:spAutoFit/>
          </a:bodyPr>
          <a:p>
            <a:pPr indent="0" algn="dist"/>
            <a:r>
              <a:rPr lang="zh-CN" altLang="en-US" sz="2400" b="1">
                <a:solidFill>
                  <a:srgbClr val="FFFF00"/>
                </a:solidFill>
                <a:highlight>
                  <a:srgbClr val="008000"/>
                </a:highlight>
                <a:latin typeface="Calibri" panose="020F0502020204030204" charset="0"/>
                <a:ea typeface="宋体" panose="02010600030101010101" pitchFamily="2" charset="-122"/>
              </a:rPr>
              <a:t>机器人</a:t>
            </a:r>
            <a:r>
              <a:rPr lang="zh-CN" altLang="en-US" sz="2400" b="1">
                <a:solidFill>
                  <a:srgbClr val="FFFF00"/>
                </a:solidFill>
                <a:latin typeface="Calibri" panose="020F0502020204030204" charset="0"/>
                <a:ea typeface="宋体" panose="02010600030101010101" pitchFamily="2" charset="-122"/>
              </a:rPr>
              <a:t>中</a:t>
            </a:r>
            <a:r>
              <a:rPr lang="zh-CN" altLang="en-US" sz="2400" b="1">
                <a:solidFill>
                  <a:srgbClr val="FFFF00"/>
                </a:solidFill>
                <a:latin typeface="Calibri" panose="020F0502020204030204" charset="0"/>
                <a:ea typeface="宋体" panose="02010600030101010101" pitchFamily="2" charset="-122"/>
                <a:sym typeface="+mn-ea"/>
              </a:rPr>
              <a:t>无处不在</a:t>
            </a:r>
            <a:r>
              <a:rPr lang="zh-CN" altLang="en-US" sz="2400" b="1">
                <a:solidFill>
                  <a:srgbClr val="FFFF00"/>
                </a:solidFill>
                <a:latin typeface="Calibri" panose="020F0502020204030204" charset="0"/>
                <a:ea typeface="宋体" panose="02010600030101010101" pitchFamily="2" charset="-122"/>
              </a:rPr>
              <a:t>的</a:t>
            </a:r>
            <a:r>
              <a:rPr lang="zh-CN" altLang="en-US" sz="2400" b="1" u="sng">
                <a:solidFill>
                  <a:srgbClr val="FF0000"/>
                </a:solidFill>
                <a:latin typeface="Calibri" panose="020F0502020204030204" charset="0"/>
                <a:ea typeface="宋体" panose="02010600030101010101" pitchFamily="2" charset="-122"/>
              </a:rPr>
              <a:t>多传感器融合</a:t>
            </a:r>
            <a:endParaRPr lang="zh-CN" altLang="en-US" sz="2400" b="1" u="sng">
              <a:solidFill>
                <a:srgbClr val="FF0000"/>
              </a:solidFill>
              <a:latin typeface="Calibri" panose="020F0502020204030204" charset="0"/>
              <a:ea typeface="宋体" panose="02010600030101010101" pitchFamily="2" charset="-122"/>
            </a:endParaRPr>
          </a:p>
        </p:txBody>
      </p:sp>
      <p:sp>
        <p:nvSpPr>
          <p:cNvPr id="4" name="文本框 3"/>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pic>
        <p:nvPicPr>
          <p:cNvPr id="3" name="图片 7"/>
          <p:cNvPicPr>
            <a:picLocks noChangeAspect="1"/>
          </p:cNvPicPr>
          <p:nvPr/>
        </p:nvPicPr>
        <p:blipFill>
          <a:blip r:embed="rId6"/>
          <a:stretch>
            <a:fillRect/>
          </a:stretch>
        </p:blipFill>
        <p:spPr>
          <a:xfrm>
            <a:off x="2989580" y="2134235"/>
            <a:ext cx="6001385" cy="3634105"/>
          </a:xfrm>
          <a:prstGeom prst="rect">
            <a:avLst/>
          </a:prstGeom>
          <a:noFill/>
          <a:ln>
            <a:noFill/>
          </a:ln>
        </p:spPr>
      </p:pic>
      <p:sp>
        <p:nvSpPr>
          <p:cNvPr id="5" name="文本框 4"/>
          <p:cNvSpPr txBox="1"/>
          <p:nvPr/>
        </p:nvSpPr>
        <p:spPr>
          <a:xfrm>
            <a:off x="4860925" y="5971540"/>
            <a:ext cx="2258695" cy="645160"/>
          </a:xfrm>
          <a:prstGeom prst="rect">
            <a:avLst/>
          </a:prstGeom>
          <a:noFill/>
        </p:spPr>
        <p:txBody>
          <a:bodyPr wrap="square" rtlCol="0">
            <a:spAutoFit/>
          </a:bodyPr>
          <a:p>
            <a:pPr algn="ctr"/>
            <a:r>
              <a:rPr lang="zh-CN" altLang="en-US">
                <a:solidFill>
                  <a:srgbClr val="FFFF00"/>
                </a:solidFill>
              </a:rPr>
              <a:t>多传感器融合</a:t>
            </a:r>
            <a:endParaRPr lang="zh-CN" altLang="en-US">
              <a:solidFill>
                <a:srgbClr val="FFFF00"/>
              </a:solidFill>
            </a:endParaRPr>
          </a:p>
          <a:p>
            <a:pPr algn="ctr"/>
            <a:r>
              <a:rPr lang="zh-CN" altLang="en-US">
                <a:solidFill>
                  <a:srgbClr val="FFFF00"/>
                </a:solidFill>
              </a:rPr>
              <a:t>似乎成了万金油</a:t>
            </a:r>
            <a:endParaRPr lang="en-US" altLang="zh-CN">
              <a:solidFill>
                <a:srgbClr val="FFFF00"/>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8" name="文本框 7"/>
          <p:cNvSpPr txBox="1"/>
          <p:nvPr/>
        </p:nvSpPr>
        <p:spPr>
          <a:xfrm>
            <a:off x="2989580" y="1470660"/>
            <a:ext cx="5889625" cy="460375"/>
          </a:xfrm>
          <a:prstGeom prst="rect">
            <a:avLst/>
          </a:prstGeom>
          <a:noFill/>
          <a:ln w="9525">
            <a:noFill/>
          </a:ln>
        </p:spPr>
        <p:txBody>
          <a:bodyPr wrap="square">
            <a:spAutoFit/>
          </a:bodyPr>
          <a:p>
            <a:pPr indent="0" algn="dist"/>
            <a:r>
              <a:rPr lang="zh-CN" altLang="en-US" sz="2400" b="1">
                <a:solidFill>
                  <a:srgbClr val="FFFF00"/>
                </a:solidFill>
                <a:highlight>
                  <a:srgbClr val="008000"/>
                </a:highlight>
                <a:latin typeface="Calibri" panose="020F0502020204030204" charset="0"/>
                <a:ea typeface="宋体" panose="02010600030101010101" pitchFamily="2" charset="-122"/>
              </a:rPr>
              <a:t>机器人</a:t>
            </a:r>
            <a:r>
              <a:rPr lang="zh-CN" altLang="en-US" sz="2400" b="1">
                <a:solidFill>
                  <a:srgbClr val="FFFF00"/>
                </a:solidFill>
                <a:latin typeface="Calibri" panose="020F0502020204030204" charset="0"/>
                <a:ea typeface="宋体" panose="02010600030101010101" pitchFamily="2" charset="-122"/>
              </a:rPr>
              <a:t>中</a:t>
            </a:r>
            <a:r>
              <a:rPr lang="zh-CN" altLang="en-US" sz="2400" b="1">
                <a:solidFill>
                  <a:srgbClr val="FFFF00"/>
                </a:solidFill>
                <a:latin typeface="Calibri" panose="020F0502020204030204" charset="0"/>
                <a:ea typeface="宋体" panose="02010600030101010101" pitchFamily="2" charset="-122"/>
                <a:sym typeface="+mn-ea"/>
              </a:rPr>
              <a:t>无处不在</a:t>
            </a:r>
            <a:r>
              <a:rPr lang="zh-CN" altLang="en-US" sz="2400" b="1">
                <a:solidFill>
                  <a:srgbClr val="FFFF00"/>
                </a:solidFill>
                <a:latin typeface="Calibri" panose="020F0502020204030204" charset="0"/>
                <a:ea typeface="宋体" panose="02010600030101010101" pitchFamily="2" charset="-122"/>
              </a:rPr>
              <a:t>的</a:t>
            </a:r>
            <a:r>
              <a:rPr lang="zh-CN" altLang="en-US" sz="2400" b="1" u="sng">
                <a:solidFill>
                  <a:srgbClr val="FF0000"/>
                </a:solidFill>
                <a:latin typeface="Calibri" panose="020F0502020204030204" charset="0"/>
                <a:ea typeface="宋体" panose="02010600030101010101" pitchFamily="2" charset="-122"/>
              </a:rPr>
              <a:t>多传感器融合</a:t>
            </a:r>
            <a:endParaRPr lang="zh-CN" altLang="en-US" sz="2400" b="1" u="sng">
              <a:solidFill>
                <a:srgbClr val="FF0000"/>
              </a:solidFill>
              <a:latin typeface="Calibri" panose="020F0502020204030204" charset="0"/>
              <a:ea typeface="宋体" panose="02010600030101010101" pitchFamily="2" charset="-122"/>
            </a:endParaRPr>
          </a:p>
        </p:txBody>
      </p:sp>
      <p:sp>
        <p:nvSpPr>
          <p:cNvPr id="4" name="文本框 3"/>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6" name="矩形 5"/>
          <p:cNvSpPr/>
          <p:nvPr/>
        </p:nvSpPr>
        <p:spPr>
          <a:xfrm>
            <a:off x="2477135" y="2616835"/>
            <a:ext cx="1685925" cy="419735"/>
          </a:xfrm>
          <a:prstGeom prst="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滤波</a:t>
            </a:r>
            <a:r>
              <a:rPr lang="en-US" altLang="zh-CN"/>
              <a:t>&amp;</a:t>
            </a:r>
            <a:r>
              <a:rPr lang="zh-CN" altLang="en-US"/>
              <a:t>预处理</a:t>
            </a:r>
            <a:endParaRPr lang="zh-CN" altLang="en-US"/>
          </a:p>
        </p:txBody>
      </p:sp>
      <p:sp>
        <p:nvSpPr>
          <p:cNvPr id="10" name="圆角矩形 9"/>
          <p:cNvSpPr/>
          <p:nvPr/>
        </p:nvSpPr>
        <p:spPr>
          <a:xfrm>
            <a:off x="4551680" y="2516505"/>
            <a:ext cx="1454785" cy="635000"/>
          </a:xfrm>
          <a:prstGeom prst="roundRect">
            <a:avLst/>
          </a:prstGeom>
          <a:solidFill>
            <a:srgbClr val="C0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内参标定</a:t>
            </a:r>
            <a:endParaRPr lang="zh-CN" altLang="en-US"/>
          </a:p>
          <a:p>
            <a:pPr algn="ctr"/>
            <a:r>
              <a:rPr lang="zh-CN" altLang="en-US"/>
              <a:t>（校准）</a:t>
            </a:r>
            <a:endParaRPr lang="zh-CN" altLang="en-US"/>
          </a:p>
        </p:txBody>
      </p:sp>
      <p:sp>
        <p:nvSpPr>
          <p:cNvPr id="12" name="圆角矩形 11"/>
          <p:cNvSpPr/>
          <p:nvPr/>
        </p:nvSpPr>
        <p:spPr>
          <a:xfrm>
            <a:off x="4572000" y="3484245"/>
            <a:ext cx="1454785" cy="635000"/>
          </a:xfrm>
          <a:prstGeom prst="roundRect">
            <a:avLst/>
          </a:prstGeom>
          <a:solidFill>
            <a:srgbClr val="C0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内参标定</a:t>
            </a:r>
            <a:endParaRPr lang="zh-CN" altLang="en-US"/>
          </a:p>
          <a:p>
            <a:pPr algn="ctr"/>
            <a:r>
              <a:rPr lang="zh-CN" altLang="en-US"/>
              <a:t>（校准）</a:t>
            </a:r>
            <a:endParaRPr lang="zh-CN" altLang="en-US"/>
          </a:p>
        </p:txBody>
      </p:sp>
      <p:sp>
        <p:nvSpPr>
          <p:cNvPr id="14" name="圆角矩形 13"/>
          <p:cNvSpPr/>
          <p:nvPr/>
        </p:nvSpPr>
        <p:spPr>
          <a:xfrm>
            <a:off x="4551680" y="4401185"/>
            <a:ext cx="1454785" cy="635000"/>
          </a:xfrm>
          <a:prstGeom prst="roundRect">
            <a:avLst/>
          </a:prstGeom>
          <a:solidFill>
            <a:srgbClr val="C0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内参标定</a:t>
            </a:r>
            <a:endParaRPr lang="zh-CN" altLang="en-US"/>
          </a:p>
          <a:p>
            <a:pPr algn="ctr"/>
            <a:r>
              <a:rPr lang="zh-CN" altLang="en-US"/>
              <a:t>（校准）</a:t>
            </a:r>
            <a:endParaRPr lang="zh-CN" altLang="en-US"/>
          </a:p>
        </p:txBody>
      </p:sp>
      <p:sp>
        <p:nvSpPr>
          <p:cNvPr id="16" name="右箭头 15"/>
          <p:cNvSpPr/>
          <p:nvPr/>
        </p:nvSpPr>
        <p:spPr>
          <a:xfrm>
            <a:off x="4164965" y="2663190"/>
            <a:ext cx="283210" cy="37338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右箭头 16"/>
          <p:cNvSpPr/>
          <p:nvPr/>
        </p:nvSpPr>
        <p:spPr>
          <a:xfrm>
            <a:off x="4175125" y="3637915"/>
            <a:ext cx="283210" cy="37338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右箭头 17"/>
          <p:cNvSpPr/>
          <p:nvPr/>
        </p:nvSpPr>
        <p:spPr>
          <a:xfrm>
            <a:off x="4191000" y="4542790"/>
            <a:ext cx="283210" cy="37338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右箭头 18"/>
          <p:cNvSpPr/>
          <p:nvPr/>
        </p:nvSpPr>
        <p:spPr>
          <a:xfrm>
            <a:off x="6109970" y="2616835"/>
            <a:ext cx="283210" cy="37338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右箭头 19"/>
          <p:cNvSpPr/>
          <p:nvPr/>
        </p:nvSpPr>
        <p:spPr>
          <a:xfrm>
            <a:off x="6089650" y="3654425"/>
            <a:ext cx="283210" cy="37338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右箭头 20"/>
          <p:cNvSpPr/>
          <p:nvPr/>
        </p:nvSpPr>
        <p:spPr>
          <a:xfrm>
            <a:off x="6083935" y="4555490"/>
            <a:ext cx="283210" cy="37338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矩形 21"/>
          <p:cNvSpPr/>
          <p:nvPr/>
        </p:nvSpPr>
        <p:spPr>
          <a:xfrm>
            <a:off x="6537960" y="2494915"/>
            <a:ext cx="1465580" cy="2616200"/>
          </a:xfrm>
          <a:prstGeom prst="rect">
            <a:avLst/>
          </a:prstGeom>
          <a:solidFill>
            <a:srgbClr val="00B0F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外参标定</a:t>
            </a:r>
            <a:endParaRPr lang="zh-CN" altLang="en-US"/>
          </a:p>
          <a:p>
            <a:pPr algn="ctr"/>
            <a:r>
              <a:rPr lang="en-US" altLang="zh-CN"/>
              <a:t>&amp;</a:t>
            </a:r>
            <a:endParaRPr lang="en-US" altLang="zh-CN"/>
          </a:p>
          <a:p>
            <a:pPr algn="ctr"/>
            <a:r>
              <a:rPr lang="zh-CN" altLang="en-US"/>
              <a:t>时间同步</a:t>
            </a:r>
            <a:endParaRPr lang="zh-CN" altLang="en-US"/>
          </a:p>
        </p:txBody>
      </p:sp>
      <p:sp>
        <p:nvSpPr>
          <p:cNvPr id="23" name="右箭头 22"/>
          <p:cNvSpPr/>
          <p:nvPr/>
        </p:nvSpPr>
        <p:spPr>
          <a:xfrm>
            <a:off x="8148320" y="3637915"/>
            <a:ext cx="283210" cy="37338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矩形 23"/>
          <p:cNvSpPr/>
          <p:nvPr/>
        </p:nvSpPr>
        <p:spPr>
          <a:xfrm>
            <a:off x="8576310" y="2494915"/>
            <a:ext cx="1273810" cy="2616200"/>
          </a:xfrm>
          <a:prstGeom prst="rect">
            <a:avLst/>
          </a:prstGeom>
          <a:solidFill>
            <a:srgbClr val="7F802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数据关联</a:t>
            </a:r>
            <a:endParaRPr lang="zh-CN" altLang="en-US"/>
          </a:p>
        </p:txBody>
      </p:sp>
      <p:sp>
        <p:nvSpPr>
          <p:cNvPr id="25" name="矩形 24"/>
          <p:cNvSpPr/>
          <p:nvPr/>
        </p:nvSpPr>
        <p:spPr>
          <a:xfrm>
            <a:off x="10440670" y="2494915"/>
            <a:ext cx="1196340" cy="2616200"/>
          </a:xfrm>
          <a:prstGeom prst="rect">
            <a:avLst/>
          </a:prstGeom>
          <a:solidFill>
            <a:srgbClr val="A00AE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数据融合</a:t>
            </a:r>
            <a:endParaRPr lang="zh-CN" altLang="en-US"/>
          </a:p>
        </p:txBody>
      </p:sp>
      <p:sp>
        <p:nvSpPr>
          <p:cNvPr id="26" name="右箭头 25"/>
          <p:cNvSpPr/>
          <p:nvPr/>
        </p:nvSpPr>
        <p:spPr>
          <a:xfrm>
            <a:off x="10003790" y="3654425"/>
            <a:ext cx="283210" cy="37338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矩形 26"/>
          <p:cNvSpPr/>
          <p:nvPr/>
        </p:nvSpPr>
        <p:spPr>
          <a:xfrm>
            <a:off x="925830" y="2604135"/>
            <a:ext cx="1055370" cy="41973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传感器</a:t>
            </a:r>
            <a:r>
              <a:rPr lang="en-US" altLang="zh-CN"/>
              <a:t>1</a:t>
            </a:r>
            <a:endParaRPr lang="en-US" altLang="zh-CN"/>
          </a:p>
        </p:txBody>
      </p:sp>
      <p:sp>
        <p:nvSpPr>
          <p:cNvPr id="28" name="矩形 27"/>
          <p:cNvSpPr/>
          <p:nvPr/>
        </p:nvSpPr>
        <p:spPr>
          <a:xfrm>
            <a:off x="925830" y="3578860"/>
            <a:ext cx="1055370" cy="41973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传感器</a:t>
            </a:r>
            <a:r>
              <a:rPr lang="en-US" altLang="zh-CN"/>
              <a:t>2</a:t>
            </a:r>
            <a:endParaRPr lang="en-US" altLang="zh-CN"/>
          </a:p>
        </p:txBody>
      </p:sp>
      <p:sp>
        <p:nvSpPr>
          <p:cNvPr id="29" name="矩形 28"/>
          <p:cNvSpPr/>
          <p:nvPr/>
        </p:nvSpPr>
        <p:spPr>
          <a:xfrm>
            <a:off x="925830" y="4496435"/>
            <a:ext cx="1055370" cy="41973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a:t>
            </a:r>
            <a:endParaRPr lang="en-US"/>
          </a:p>
        </p:txBody>
      </p:sp>
      <p:sp>
        <p:nvSpPr>
          <p:cNvPr id="30" name="右箭头 29"/>
          <p:cNvSpPr/>
          <p:nvPr/>
        </p:nvSpPr>
        <p:spPr>
          <a:xfrm>
            <a:off x="2085340" y="2650490"/>
            <a:ext cx="283210" cy="37338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右箭头 30"/>
          <p:cNvSpPr/>
          <p:nvPr/>
        </p:nvSpPr>
        <p:spPr>
          <a:xfrm>
            <a:off x="2095500" y="3625215"/>
            <a:ext cx="283210" cy="37338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右箭头 31"/>
          <p:cNvSpPr/>
          <p:nvPr/>
        </p:nvSpPr>
        <p:spPr>
          <a:xfrm>
            <a:off x="2111375" y="4530090"/>
            <a:ext cx="283210" cy="37338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3" name="矩形 32"/>
          <p:cNvSpPr/>
          <p:nvPr/>
        </p:nvSpPr>
        <p:spPr>
          <a:xfrm>
            <a:off x="2477135" y="3578860"/>
            <a:ext cx="1685925" cy="419735"/>
          </a:xfrm>
          <a:prstGeom prst="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滤波</a:t>
            </a:r>
            <a:r>
              <a:rPr lang="en-US" altLang="zh-CN"/>
              <a:t>&amp;</a:t>
            </a:r>
            <a:r>
              <a:rPr lang="zh-CN" altLang="en-US"/>
              <a:t>预处理</a:t>
            </a:r>
            <a:endParaRPr lang="zh-CN" altLang="en-US"/>
          </a:p>
        </p:txBody>
      </p:sp>
      <p:sp>
        <p:nvSpPr>
          <p:cNvPr id="34" name="矩形 33"/>
          <p:cNvSpPr/>
          <p:nvPr/>
        </p:nvSpPr>
        <p:spPr>
          <a:xfrm>
            <a:off x="2477135" y="4496435"/>
            <a:ext cx="1685925" cy="419735"/>
          </a:xfrm>
          <a:prstGeom prst="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滤波</a:t>
            </a:r>
            <a:r>
              <a:rPr lang="en-US" altLang="zh-CN"/>
              <a:t>&amp;</a:t>
            </a:r>
            <a:r>
              <a:rPr lang="zh-CN" altLang="en-US"/>
              <a:t>预处理</a:t>
            </a:r>
            <a:endParaRPr lang="zh-CN" altLang="en-US"/>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linds(horizontal)">
                                      <p:cBhvr>
                                        <p:cTn id="10" dur="500"/>
                                        <p:tgtEl>
                                          <p:spTgt spid="3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blinds(horizontal)">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linds(horizontal)">
                                      <p:cBhvr>
                                        <p:cTn id="24" dur="500"/>
                                        <p:tgtEl>
                                          <p:spTgt spid="18"/>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linds(horizontal)">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blinds(horizontal)">
                                      <p:cBhvr>
                                        <p:cTn id="38" dur="500"/>
                                        <p:tgtEl>
                                          <p:spTgt spid="19"/>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linds(horizontal)">
                                      <p:cBhvr>
                                        <p:cTn id="41" dur="500"/>
                                        <p:tgtEl>
                                          <p:spTgt spid="20"/>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linds(horizontal)">
                                      <p:cBhvr>
                                        <p:cTn id="44" dur="500"/>
                                        <p:tgtEl>
                                          <p:spTgt spid="21"/>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blinds(horizontal)">
                                      <p:cBhvr>
                                        <p:cTn id="52" dur="500"/>
                                        <p:tgtEl>
                                          <p:spTgt spid="23"/>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blinds(horizontal)">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blinds(horizontal)">
                                      <p:cBhvr>
                                        <p:cTn id="60" dur="500"/>
                                        <p:tgtEl>
                                          <p:spTgt spid="26"/>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blinds(horizontal)">
                                      <p:cBhvr>
                                        <p:cTn id="6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6" grpId="0" bldLvl="0" animBg="1"/>
      <p:bldP spid="17" grpId="0" bldLvl="0" animBg="1"/>
      <p:bldP spid="18" grpId="0" bldLvl="0" animBg="1"/>
      <p:bldP spid="14" grpId="0" bldLvl="0" animBg="1"/>
      <p:bldP spid="12" grpId="0" bldLvl="0" animBg="1"/>
      <p:bldP spid="10" grpId="0" bldLvl="0" animBg="1"/>
      <p:bldP spid="19" grpId="0" bldLvl="0" animBg="1"/>
      <p:bldP spid="20" grpId="0" bldLvl="0" animBg="1"/>
      <p:bldP spid="21" grpId="0" bldLvl="0" animBg="1"/>
      <p:bldP spid="22" grpId="0" bldLvl="0" animBg="1"/>
      <p:bldP spid="23" grpId="0" bldLvl="0" animBg="1"/>
      <p:bldP spid="24" grpId="0" bldLvl="0" animBg="1"/>
      <p:bldP spid="26" grpId="0" bldLvl="0" animBg="1"/>
      <p:bldP spid="25" grpId="0" bldLvl="0" animBg="1"/>
      <p:bldP spid="33" grpId="0" animBg="1"/>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9" name="文本框 28"/>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altLang="zh-CN"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标题 2"/>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rPr>
              <a:t>本书内容安排</a:t>
            </a:r>
            <a:endParaRPr lang="zh-CN" altLang="en-US" sz="2000">
              <a:solidFill>
                <a:srgbClr val="9CC2F0"/>
              </a:solidFill>
            </a:endParaRPr>
          </a:p>
        </p:txBody>
      </p:sp>
      <p:sp>
        <p:nvSpPr>
          <p:cNvPr id="6" name="文本框 5"/>
          <p:cNvSpPr txBox="1"/>
          <p:nvPr/>
        </p:nvSpPr>
        <p:spPr>
          <a:xfrm>
            <a:off x="746760" y="1608455"/>
            <a:ext cx="2267585" cy="193802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一、编程基础篇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1</a:t>
            </a:r>
            <a:r>
              <a:rPr lang="zh-CN" altLang="en-US" sz="1400">
                <a:solidFill>
                  <a:schemeClr val="bg1"/>
                </a:solidFill>
              </a:rPr>
              <a:t>章：</a:t>
            </a:r>
            <a:r>
              <a:rPr lang="en-US" altLang="zh-CN" sz="1400">
                <a:solidFill>
                  <a:schemeClr val="bg1"/>
                </a:solidFill>
              </a:rPr>
              <a:t>ROS入门必备知识</a:t>
            </a:r>
            <a:endParaRPr lang="en-US" altLang="zh-CN" sz="1400">
              <a:solidFill>
                <a:srgbClr val="9CC2F0"/>
              </a:solidFill>
            </a:endParaRPr>
          </a:p>
          <a:p>
            <a:pPr algn="l">
              <a:lnSpc>
                <a:spcPct val="200000"/>
              </a:lnSpc>
            </a:pPr>
            <a:r>
              <a:rPr lang="zh-CN" altLang="en-US" sz="1400">
                <a:solidFill>
                  <a:schemeClr val="bg1"/>
                </a:solidFill>
              </a:rPr>
              <a:t>第</a:t>
            </a:r>
            <a:r>
              <a:rPr lang="en-US" altLang="zh-CN" sz="1400">
                <a:solidFill>
                  <a:schemeClr val="bg1"/>
                </a:solidFill>
              </a:rPr>
              <a:t>2</a:t>
            </a:r>
            <a:r>
              <a:rPr lang="zh-CN" altLang="en-US" sz="1400">
                <a:solidFill>
                  <a:schemeClr val="bg1"/>
                </a:solidFill>
              </a:rPr>
              <a:t>章：C++编程范式</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3</a:t>
            </a:r>
            <a:r>
              <a:rPr lang="zh-CN" altLang="en-US" sz="1400">
                <a:solidFill>
                  <a:schemeClr val="bg1"/>
                </a:solidFill>
              </a:rPr>
              <a:t>章：OpenCV图像处理</a:t>
            </a:r>
            <a:endParaRPr lang="zh-CN" altLang="en-US" sz="1400">
              <a:solidFill>
                <a:schemeClr val="bg1"/>
              </a:solidFill>
            </a:endParaRPr>
          </a:p>
        </p:txBody>
      </p:sp>
      <p:sp>
        <p:nvSpPr>
          <p:cNvPr id="10" name="文本框 9"/>
          <p:cNvSpPr txBox="1"/>
          <p:nvPr/>
        </p:nvSpPr>
        <p:spPr>
          <a:xfrm>
            <a:off x="3479165" y="1608455"/>
            <a:ext cx="1882140" cy="193802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二、硬件基础篇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4</a:t>
            </a:r>
            <a:r>
              <a:rPr lang="zh-CN" altLang="en-US" sz="1400">
                <a:solidFill>
                  <a:schemeClr val="bg1"/>
                </a:solidFill>
              </a:rPr>
              <a:t>章：</a:t>
            </a:r>
            <a:r>
              <a:rPr lang="en-US" altLang="zh-CN" sz="1400">
                <a:solidFill>
                  <a:schemeClr val="bg1"/>
                </a:solidFill>
              </a:rPr>
              <a:t>机器人传感器</a:t>
            </a:r>
            <a:endParaRPr lang="en-US" altLang="zh-CN"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5</a:t>
            </a:r>
            <a:r>
              <a:rPr lang="zh-CN" altLang="en-US" sz="1400">
                <a:solidFill>
                  <a:schemeClr val="bg1"/>
                </a:solidFill>
              </a:rPr>
              <a:t>章：机器人主机</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6</a:t>
            </a:r>
            <a:r>
              <a:rPr lang="zh-CN" altLang="en-US" sz="1400">
                <a:solidFill>
                  <a:schemeClr val="bg1"/>
                </a:solidFill>
              </a:rPr>
              <a:t>章：机器人底盘</a:t>
            </a:r>
            <a:endParaRPr lang="zh-CN" altLang="en-US" sz="1400">
              <a:solidFill>
                <a:schemeClr val="bg1"/>
              </a:solidFill>
            </a:endParaRPr>
          </a:p>
        </p:txBody>
      </p:sp>
      <p:sp>
        <p:nvSpPr>
          <p:cNvPr id="4" name="文本框 3"/>
          <p:cNvSpPr txBox="1"/>
          <p:nvPr/>
        </p:nvSpPr>
        <p:spPr>
          <a:xfrm>
            <a:off x="5826125" y="1608455"/>
            <a:ext cx="2366645" cy="236855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三、</a:t>
            </a:r>
            <a:r>
              <a:rPr lang="en-US" altLang="zh-CN">
                <a:solidFill>
                  <a:srgbClr val="FFFF00"/>
                </a:solidFill>
              </a:rPr>
              <a:t>SLAM</a:t>
            </a:r>
            <a:r>
              <a:rPr lang="zh-CN" altLang="en-US">
                <a:solidFill>
                  <a:srgbClr val="FFFF00"/>
                </a:solidFill>
              </a:rPr>
              <a:t>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SLAM中的数学基础</a:t>
            </a:r>
            <a:endParaRPr lang="en-US" altLang="zh-CN"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8</a:t>
            </a:r>
            <a:r>
              <a:rPr lang="zh-CN" altLang="en-US" sz="1400">
                <a:solidFill>
                  <a:schemeClr val="bg1"/>
                </a:solidFill>
              </a:rPr>
              <a:t>章：激光SLAM系统</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9</a:t>
            </a:r>
            <a:r>
              <a:rPr lang="zh-CN" altLang="en-US" sz="1400">
                <a:solidFill>
                  <a:schemeClr val="bg1"/>
                </a:solidFill>
              </a:rPr>
              <a:t>章：视觉SLAM系统</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10</a:t>
            </a:r>
            <a:r>
              <a:rPr lang="zh-CN" altLang="en-US" sz="1400">
                <a:solidFill>
                  <a:schemeClr val="bg1"/>
                </a:solidFill>
              </a:rPr>
              <a:t>章：其他SLAM系统</a:t>
            </a:r>
            <a:endParaRPr lang="zh-CN" altLang="en-US" sz="1400">
              <a:solidFill>
                <a:schemeClr val="bg1"/>
              </a:solidFill>
            </a:endParaRPr>
          </a:p>
        </p:txBody>
      </p:sp>
      <p:sp>
        <p:nvSpPr>
          <p:cNvPr id="12" name="文本框 11"/>
          <p:cNvSpPr txBox="1"/>
          <p:nvPr/>
        </p:nvSpPr>
        <p:spPr>
          <a:xfrm>
            <a:off x="8657590" y="1608455"/>
            <a:ext cx="2999105" cy="193802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四、自主导航篇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12</a:t>
            </a:r>
            <a:r>
              <a:rPr lang="zh-CN" altLang="en-US" sz="1400">
                <a:solidFill>
                  <a:schemeClr val="bg1"/>
                </a:solidFill>
              </a:rPr>
              <a:t>章：典型自主导航系统</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13</a:t>
            </a:r>
            <a:r>
              <a:rPr lang="zh-CN" altLang="en-US" sz="1400">
                <a:solidFill>
                  <a:schemeClr val="bg1"/>
                </a:solidFill>
              </a:rPr>
              <a:t>章：机器人SLAM导航综合实战</a:t>
            </a:r>
            <a:endParaRPr lang="zh-CN" altLang="en-US" sz="1400">
              <a:solidFill>
                <a:schemeClr val="bg1"/>
              </a:solidFill>
            </a:endParaRPr>
          </a:p>
        </p:txBody>
      </p:sp>
      <p:sp>
        <p:nvSpPr>
          <p:cNvPr id="5" name="矩形 4"/>
          <p:cNvSpPr/>
          <p:nvPr/>
        </p:nvSpPr>
        <p:spPr>
          <a:xfrm>
            <a:off x="5727700" y="3543935"/>
            <a:ext cx="2543810" cy="37782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7" name="文本框 6"/>
          <p:cNvSpPr txBox="1"/>
          <p:nvPr/>
        </p:nvSpPr>
        <p:spPr>
          <a:xfrm>
            <a:off x="4740910" y="4510405"/>
            <a:ext cx="3181350" cy="368300"/>
          </a:xfrm>
          <a:prstGeom prst="rect">
            <a:avLst/>
          </a:prstGeom>
          <a:noFill/>
        </p:spPr>
        <p:txBody>
          <a:bodyPr wrap="square" rtlCol="0">
            <a:spAutoFit/>
          </a:bodyPr>
          <a:p>
            <a:r>
              <a:rPr lang="en-US" altLang="zh-CN">
                <a:solidFill>
                  <a:srgbClr val="FF0000"/>
                </a:solidFill>
              </a:rPr>
              <a:t>Q</a:t>
            </a:r>
            <a:r>
              <a:rPr lang="zh-CN" altLang="en-US">
                <a:solidFill>
                  <a:srgbClr val="FF0000"/>
                </a:solidFill>
              </a:rPr>
              <a:t>：第</a:t>
            </a:r>
            <a:r>
              <a:rPr lang="en-US" altLang="zh-CN">
                <a:solidFill>
                  <a:srgbClr val="FF0000"/>
                </a:solidFill>
              </a:rPr>
              <a:t>10</a:t>
            </a:r>
            <a:r>
              <a:rPr lang="zh-CN" altLang="en-US">
                <a:solidFill>
                  <a:srgbClr val="FF0000"/>
                </a:solidFill>
              </a:rPr>
              <a:t>章，是不是不重要？</a:t>
            </a:r>
            <a:endParaRPr lang="zh-CN" altLang="en-US">
              <a:solidFill>
                <a:srgbClr val="FF0000"/>
              </a:solidFill>
            </a:endParaRPr>
          </a:p>
        </p:txBody>
      </p:sp>
      <p:sp>
        <p:nvSpPr>
          <p:cNvPr id="8" name="文本框 7"/>
          <p:cNvSpPr txBox="1"/>
          <p:nvPr/>
        </p:nvSpPr>
        <p:spPr>
          <a:xfrm>
            <a:off x="4740910" y="5005705"/>
            <a:ext cx="3181350" cy="368300"/>
          </a:xfrm>
          <a:prstGeom prst="rect">
            <a:avLst/>
          </a:prstGeom>
          <a:noFill/>
        </p:spPr>
        <p:txBody>
          <a:bodyPr wrap="square" rtlCol="0">
            <a:spAutoFit/>
          </a:bodyPr>
          <a:p>
            <a:r>
              <a:rPr lang="en-US" altLang="zh-CN">
                <a:solidFill>
                  <a:srgbClr val="00B050"/>
                </a:solidFill>
              </a:rPr>
              <a:t>A</a:t>
            </a:r>
            <a:r>
              <a:rPr lang="zh-CN" altLang="en-US">
                <a:solidFill>
                  <a:srgbClr val="00B050"/>
                </a:solidFill>
              </a:rPr>
              <a:t>：很重要，很重要，很重要</a:t>
            </a:r>
            <a:endParaRPr lang="zh-CN" altLang="en-US">
              <a:solidFill>
                <a:srgbClr val="00B050"/>
              </a:solidFill>
            </a:endParaRPr>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RTABMAP</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3" name="标题 1"/>
          <p:cNvSpPr>
            <a:spLocks noGrp="1"/>
          </p:cNvSpPr>
          <p:nvPr>
            <p:custDataLst>
              <p:tags r:id="rId5"/>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pic>
        <p:nvPicPr>
          <p:cNvPr id="34" name="图片 33" descr="图片45"/>
          <p:cNvPicPr>
            <a:picLocks noChangeAspect="1"/>
          </p:cNvPicPr>
          <p:nvPr/>
        </p:nvPicPr>
        <p:blipFill>
          <a:blip r:embed="rId6"/>
          <a:stretch>
            <a:fillRect/>
          </a:stretch>
        </p:blipFill>
        <p:spPr>
          <a:xfrm>
            <a:off x="3360420" y="525780"/>
            <a:ext cx="8270875" cy="4497070"/>
          </a:xfrm>
          <a:prstGeom prst="rect">
            <a:avLst/>
          </a:prstGeom>
        </p:spPr>
      </p:pic>
      <p:sp>
        <p:nvSpPr>
          <p:cNvPr id="40" name="文本框 39"/>
          <p:cNvSpPr txBox="1"/>
          <p:nvPr/>
        </p:nvSpPr>
        <p:spPr>
          <a:xfrm>
            <a:off x="4128135" y="5142230"/>
            <a:ext cx="3336290" cy="1630045"/>
          </a:xfrm>
          <a:prstGeom prst="rect">
            <a:avLst/>
          </a:prstGeom>
          <a:noFill/>
          <a:ln w="9525">
            <a:noFill/>
          </a:ln>
        </p:spPr>
        <p:txBody>
          <a:bodyPr wrap="square">
            <a:spAutoFit/>
          </a:bodyPr>
          <a:p>
            <a:pPr indent="0" algn="l">
              <a:lnSpc>
                <a:spcPct val="200000"/>
              </a:lnSpc>
              <a:buFont typeface="Wingdings" panose="05000000000000000000" charset="0"/>
              <a:buNone/>
            </a:pPr>
            <a:r>
              <a:rPr lang="zh-CN" altLang="en-US" sz="1000" b="0">
                <a:solidFill>
                  <a:srgbClr val="FFFF00"/>
                </a:solidFill>
                <a:latin typeface="+mn-ea"/>
              </a:rPr>
              <a:t>关于</a:t>
            </a:r>
            <a:r>
              <a:rPr lang="en-US" altLang="zh-CN" sz="1000" b="0">
                <a:solidFill>
                  <a:srgbClr val="FFFF00"/>
                </a:solidFill>
                <a:latin typeface="+mn-ea"/>
              </a:rPr>
              <a:t>RTABMAP</a:t>
            </a:r>
            <a:r>
              <a:rPr lang="zh-CN" altLang="en-US" sz="1000" b="0">
                <a:solidFill>
                  <a:srgbClr val="FFFF00"/>
                </a:solidFill>
                <a:latin typeface="+mn-ea"/>
              </a:rPr>
              <a:t>：</a:t>
            </a:r>
            <a:endParaRPr lang="zh-CN" altLang="en-US" sz="1000" b="0">
              <a:solidFill>
                <a:srgbClr val="FFFF00"/>
              </a:solidFill>
              <a:latin typeface="+mn-ea"/>
            </a:endParaRPr>
          </a:p>
          <a:p>
            <a:pPr marL="171450" indent="-171450" algn="l">
              <a:lnSpc>
                <a:spcPct val="200000"/>
              </a:lnSpc>
              <a:buFont typeface="Wingdings" panose="05000000000000000000" charset="0"/>
              <a:buChar char="n"/>
            </a:pPr>
            <a:r>
              <a:rPr lang="zh-CN" altLang="en-US" sz="1000" b="0">
                <a:solidFill>
                  <a:schemeClr val="bg1"/>
                </a:solidFill>
                <a:latin typeface="+mn-ea"/>
              </a:rPr>
              <a:t>采用基于优化的方法来求解SLAM问题</a:t>
            </a:r>
            <a:endParaRPr lang="zh-CN" altLang="en-US" sz="1000" b="0">
              <a:solidFill>
                <a:schemeClr val="bg1"/>
              </a:solidFill>
              <a:latin typeface="+mn-ea"/>
            </a:endParaRPr>
          </a:p>
          <a:p>
            <a:pPr marL="171450" indent="-171450" algn="l">
              <a:lnSpc>
                <a:spcPct val="200000"/>
              </a:lnSpc>
              <a:buFont typeface="Wingdings" panose="05000000000000000000" charset="0"/>
              <a:buChar char="n"/>
            </a:pPr>
            <a:r>
              <a:rPr lang="zh-CN" altLang="en-US" sz="1000" b="0">
                <a:solidFill>
                  <a:schemeClr val="bg1"/>
                </a:solidFill>
                <a:latin typeface="+mn-ea"/>
              </a:rPr>
              <a:t>遵循前端里程计、后端优化和闭环检测的三段式范式</a:t>
            </a:r>
            <a:endParaRPr lang="zh-CN" altLang="en-US" sz="1000" b="0">
              <a:solidFill>
                <a:schemeClr val="bg1"/>
              </a:solidFill>
              <a:latin typeface="+mn-ea"/>
            </a:endParaRPr>
          </a:p>
          <a:p>
            <a:pPr marL="171450" indent="-171450" algn="l">
              <a:lnSpc>
                <a:spcPct val="200000"/>
              </a:lnSpc>
              <a:buFont typeface="Wingdings" panose="05000000000000000000" charset="0"/>
              <a:buChar char="n"/>
            </a:pPr>
            <a:r>
              <a:rPr lang="zh-CN" altLang="en-US" sz="1000" b="0">
                <a:solidFill>
                  <a:srgbClr val="FF0000"/>
                </a:solidFill>
                <a:latin typeface="+mn-ea"/>
              </a:rPr>
              <a:t>支持视觉和激光融合</a:t>
            </a:r>
            <a:endParaRPr lang="zh-CN" altLang="en-US" sz="1000" b="0">
              <a:solidFill>
                <a:srgbClr val="FF0000"/>
              </a:solidFill>
              <a:latin typeface="+mn-ea"/>
            </a:endParaRPr>
          </a:p>
          <a:p>
            <a:pPr marL="171450" indent="-171450" algn="l">
              <a:lnSpc>
                <a:spcPct val="200000"/>
              </a:lnSpc>
              <a:buFont typeface="Wingdings" panose="05000000000000000000" charset="0"/>
              <a:buChar char="n"/>
            </a:pPr>
            <a:r>
              <a:rPr lang="zh-CN" altLang="en-US" sz="1000" b="0">
                <a:solidFill>
                  <a:srgbClr val="FF0000"/>
                </a:solidFill>
                <a:latin typeface="+mn-ea"/>
              </a:rPr>
              <a:t>内存管理机制</a:t>
            </a:r>
            <a:endParaRPr lang="zh-CN" altLang="en-US" sz="1000" b="0">
              <a:solidFill>
                <a:srgbClr val="FF0000"/>
              </a:solidFill>
              <a:latin typeface="+mn-ea"/>
            </a:endParaRPr>
          </a:p>
        </p:txBody>
      </p:sp>
      <p:sp>
        <p:nvSpPr>
          <p:cNvPr id="35" name="文本框 34"/>
          <p:cNvSpPr txBox="1"/>
          <p:nvPr/>
        </p:nvSpPr>
        <p:spPr>
          <a:xfrm>
            <a:off x="7063105" y="5213350"/>
            <a:ext cx="4186555" cy="337185"/>
          </a:xfrm>
          <a:prstGeom prst="rect">
            <a:avLst/>
          </a:prstGeom>
          <a:solidFill>
            <a:schemeClr val="accent3"/>
          </a:solidFill>
        </p:spPr>
        <p:txBody>
          <a:bodyPr wrap="square" rtlCol="0" anchor="t">
            <a:spAutoFit/>
          </a:bodyPr>
          <a:p>
            <a:r>
              <a:rPr lang="zh-CN" altLang="en-US" sz="1600">
                <a:solidFill>
                  <a:srgbClr val="FFFF00"/>
                </a:solidFill>
              </a:rPr>
              <a:t>Real-Time Appearance-Based Mapping</a:t>
            </a:r>
            <a:endParaRPr lang="zh-CN" altLang="en-US" sz="1600">
              <a:solidFill>
                <a:srgbClr val="FFFF00"/>
              </a:solidFill>
            </a:endParaRPr>
          </a:p>
        </p:txBody>
      </p:sp>
      <p:sp>
        <p:nvSpPr>
          <p:cNvPr id="36" name="右箭头 35"/>
          <p:cNvSpPr/>
          <p:nvPr/>
        </p:nvSpPr>
        <p:spPr>
          <a:xfrm>
            <a:off x="5262245" y="5269865"/>
            <a:ext cx="1726565" cy="24257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blinds(horizontal)">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blinds(horizontal)">
                                      <p:cBhvr>
                                        <p:cTn id="17" dur="500"/>
                                        <p:tgtEl>
                                          <p:spTgt spid="3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blinds(horizontal)">
                                      <p:cBhvr>
                                        <p:cTn id="2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5" grpId="0" animBg="1"/>
      <p:bldP spid="3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RTABMAP</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3" name="标题 1"/>
          <p:cNvSpPr>
            <a:spLocks noGrp="1"/>
          </p:cNvSpPr>
          <p:nvPr>
            <p:custDataLst>
              <p:tags r:id="rId5"/>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4" name="右箭头 3"/>
          <p:cNvSpPr/>
          <p:nvPr>
            <p:custDataLst>
              <p:tags r:id="rId6"/>
            </p:custDataLst>
          </p:nvPr>
        </p:nvSpPr>
        <p:spPr>
          <a:xfrm>
            <a:off x="2538730" y="1704975"/>
            <a:ext cx="21971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799715" y="1293495"/>
            <a:ext cx="76200" cy="10718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2882265" y="1139825"/>
            <a:ext cx="1737360" cy="1383665"/>
          </a:xfrm>
          <a:prstGeom prst="rect">
            <a:avLst/>
          </a:prstGeom>
          <a:noFill/>
        </p:spPr>
        <p:txBody>
          <a:bodyPr wrap="none" rtlCol="0" anchor="t">
            <a:spAutoFit/>
          </a:bodyPr>
          <a:p>
            <a:pPr indent="0" algn="l">
              <a:buFont typeface="+mj-ea"/>
              <a:buNone/>
            </a:pPr>
            <a:r>
              <a:rPr lang="en-US" altLang="zh-CN" sz="1400">
                <a:solidFill>
                  <a:srgbClr val="FFFF00"/>
                </a:solidFill>
                <a:latin typeface="+mn-ea"/>
                <a:sym typeface="+mn-ea"/>
              </a:rPr>
              <a:t>RTABMAP</a:t>
            </a:r>
            <a:r>
              <a:rPr lang="zh-CN" altLang="en-US" sz="1400">
                <a:solidFill>
                  <a:srgbClr val="FFFF00"/>
                </a:solidFill>
                <a:latin typeface="+mn-ea"/>
                <a:sym typeface="+mn-ea"/>
              </a:rPr>
              <a:t>系统框架</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内存管理机制</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里程计节点</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局部地图</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闭环检测与图优化</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全局地图</a:t>
            </a:r>
            <a:endParaRPr lang="zh-CN" altLang="en-US" sz="1400">
              <a:solidFill>
                <a:schemeClr val="bg1"/>
              </a:solidFill>
              <a:latin typeface="+mn-ea"/>
              <a:sym typeface="+mn-ea"/>
            </a:endParaRPr>
          </a:p>
        </p:txBody>
      </p:sp>
      <p:pic>
        <p:nvPicPr>
          <p:cNvPr id="6" name="图片 5" descr="图片46"/>
          <p:cNvPicPr>
            <a:picLocks noChangeAspect="1"/>
          </p:cNvPicPr>
          <p:nvPr/>
        </p:nvPicPr>
        <p:blipFill>
          <a:blip r:embed="rId7"/>
          <a:stretch>
            <a:fillRect/>
          </a:stretch>
        </p:blipFill>
        <p:spPr>
          <a:xfrm>
            <a:off x="4619625" y="950595"/>
            <a:ext cx="7484110" cy="3357880"/>
          </a:xfrm>
          <a:prstGeom prst="rect">
            <a:avLst/>
          </a:prstGeom>
        </p:spPr>
      </p:pic>
      <p:sp>
        <p:nvSpPr>
          <p:cNvPr id="7" name="文本框 6"/>
          <p:cNvSpPr txBox="1"/>
          <p:nvPr/>
        </p:nvSpPr>
        <p:spPr>
          <a:xfrm>
            <a:off x="2272030" y="4525010"/>
            <a:ext cx="9763760" cy="1322070"/>
          </a:xfrm>
          <a:prstGeom prst="rect">
            <a:avLst/>
          </a:prstGeom>
          <a:noFill/>
          <a:ln w="9525">
            <a:noFill/>
          </a:ln>
        </p:spPr>
        <p:txBody>
          <a:bodyPr wrap="square">
            <a:spAutoFit/>
          </a:bodyPr>
          <a:p>
            <a:pPr marL="171450" indent="-171450" algn="l">
              <a:lnSpc>
                <a:spcPct val="200000"/>
              </a:lnSpc>
              <a:buFont typeface="Wingdings" panose="05000000000000000000" charset="0"/>
              <a:buChar char="n"/>
            </a:pPr>
            <a:r>
              <a:rPr lang="zh-CN" altLang="en-US" sz="1000" b="0">
                <a:solidFill>
                  <a:srgbClr val="FFFF00"/>
                </a:solidFill>
                <a:latin typeface="+mn-ea"/>
              </a:rPr>
              <a:t>输入</a:t>
            </a:r>
            <a:endParaRPr lang="zh-CN" altLang="en-US" sz="1000" b="0">
              <a:solidFill>
                <a:srgbClr val="FFFF00"/>
              </a:solidFill>
              <a:latin typeface="+mn-ea"/>
            </a:endParaRPr>
          </a:p>
          <a:p>
            <a:pPr indent="0" algn="l">
              <a:lnSpc>
                <a:spcPct val="200000"/>
              </a:lnSpc>
              <a:buFont typeface="Wingdings" panose="05000000000000000000" charset="0"/>
              <a:buNone/>
            </a:pPr>
            <a:r>
              <a:rPr lang="zh-CN" altLang="en-US" sz="1000" b="0">
                <a:solidFill>
                  <a:schemeClr val="bg1"/>
                </a:solidFill>
                <a:latin typeface="+mn-ea"/>
              </a:rPr>
              <a:t>支持视觉、激光和里程计这3种传感器数据的输入，其中视觉是必备的传感器，激光是选配的传感器，而里程计由一个单独的ROS节点（Odometry Node）来提供</a:t>
            </a:r>
            <a:endParaRPr lang="zh-CN" altLang="en-US" sz="1000" b="0">
              <a:solidFill>
                <a:schemeClr val="bg1"/>
              </a:solidFill>
              <a:latin typeface="+mn-ea"/>
            </a:endParaRPr>
          </a:p>
          <a:p>
            <a:pPr marL="171450" indent="-171450" algn="l">
              <a:lnSpc>
                <a:spcPct val="200000"/>
              </a:lnSpc>
              <a:buFont typeface="Wingdings" panose="05000000000000000000" charset="0"/>
              <a:buChar char="n"/>
            </a:pPr>
            <a:r>
              <a:rPr lang="zh-CN" altLang="en-US" sz="1000" b="0">
                <a:solidFill>
                  <a:srgbClr val="FFFF00"/>
                </a:solidFill>
                <a:latin typeface="+mn-ea"/>
              </a:rPr>
              <a:t>输出</a:t>
            </a:r>
            <a:endParaRPr lang="zh-CN" altLang="en-US" sz="1000" b="0">
              <a:solidFill>
                <a:srgbClr val="FFFF00"/>
              </a:solidFill>
              <a:latin typeface="+mn-ea"/>
            </a:endParaRPr>
          </a:p>
          <a:p>
            <a:pPr indent="0" algn="l">
              <a:lnSpc>
                <a:spcPct val="200000"/>
              </a:lnSpc>
              <a:buFont typeface="Wingdings" panose="05000000000000000000" charset="0"/>
              <a:buNone/>
            </a:pPr>
            <a:r>
              <a:rPr lang="zh-CN" altLang="en-US" sz="1000" b="0">
                <a:solidFill>
                  <a:schemeClr val="bg1"/>
                </a:solidFill>
                <a:latin typeface="+mn-ea"/>
              </a:rPr>
              <a:t>最终输出的全局地图有3种格式，即OctoMap（3D Occupancy Grid）、Point Cloud和2D Occupancy Grid可选</a:t>
            </a:r>
            <a:endParaRPr lang="zh-CN" altLang="en-US" sz="1000" b="0">
              <a:solidFill>
                <a:schemeClr val="bg1"/>
              </a:solidFill>
              <a:latin typeface="+mn-ea"/>
            </a:endParaRPr>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RTABMAP</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3" name="标题 1"/>
          <p:cNvSpPr>
            <a:spLocks noGrp="1"/>
          </p:cNvSpPr>
          <p:nvPr>
            <p:custDataLst>
              <p:tags r:id="rId5"/>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4" name="右箭头 3"/>
          <p:cNvSpPr/>
          <p:nvPr>
            <p:custDataLst>
              <p:tags r:id="rId6"/>
            </p:custDataLst>
          </p:nvPr>
        </p:nvSpPr>
        <p:spPr>
          <a:xfrm>
            <a:off x="2538730" y="1704975"/>
            <a:ext cx="21971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799715" y="1293495"/>
            <a:ext cx="76200" cy="10718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2882265" y="1139825"/>
            <a:ext cx="1737360" cy="1383665"/>
          </a:xfrm>
          <a:prstGeom prst="rect">
            <a:avLst/>
          </a:prstGeom>
          <a:noFill/>
        </p:spPr>
        <p:txBody>
          <a:bodyPr wrap="none" rtlCol="0" anchor="t">
            <a:spAutoFit/>
          </a:bodyPr>
          <a:p>
            <a:pPr indent="0" algn="l">
              <a:buFont typeface="+mj-ea"/>
              <a:buNone/>
            </a:pPr>
            <a:r>
              <a:rPr lang="en-US" altLang="zh-CN" sz="1400">
                <a:solidFill>
                  <a:schemeClr val="bg1"/>
                </a:solidFill>
                <a:latin typeface="+mn-ea"/>
                <a:sym typeface="+mn-ea"/>
              </a:rPr>
              <a:t>RTABMAP</a:t>
            </a:r>
            <a:r>
              <a:rPr lang="zh-CN" altLang="en-US" sz="1400">
                <a:solidFill>
                  <a:schemeClr val="bg1"/>
                </a:solidFill>
                <a:latin typeface="+mn-ea"/>
                <a:sym typeface="+mn-ea"/>
              </a:rPr>
              <a:t>系统框架</a:t>
            </a:r>
            <a:endParaRPr lang="zh-CN" altLang="en-US" sz="1400">
              <a:solidFill>
                <a:schemeClr val="bg1"/>
              </a:solidFill>
              <a:latin typeface="+mn-ea"/>
              <a:sym typeface="+mn-ea"/>
            </a:endParaRPr>
          </a:p>
          <a:p>
            <a:pPr indent="0" algn="l">
              <a:buFont typeface="+mj-ea"/>
              <a:buNone/>
            </a:pPr>
            <a:r>
              <a:rPr lang="zh-CN" altLang="en-US" sz="1400">
                <a:solidFill>
                  <a:srgbClr val="FFFF00"/>
                </a:solidFill>
                <a:latin typeface="+mn-ea"/>
                <a:sym typeface="+mn-ea"/>
              </a:rPr>
              <a:t>内存管理机制</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里程计节点</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局部地图</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闭环检测与图优化</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全局地图</a:t>
            </a:r>
            <a:endParaRPr lang="zh-CN" altLang="en-US" sz="1400">
              <a:solidFill>
                <a:schemeClr val="bg1"/>
              </a:solidFill>
              <a:latin typeface="+mn-ea"/>
              <a:sym typeface="+mn-ea"/>
            </a:endParaRPr>
          </a:p>
        </p:txBody>
      </p:sp>
      <p:pic>
        <p:nvPicPr>
          <p:cNvPr id="8" name="图片 7" descr="图片47"/>
          <p:cNvPicPr>
            <a:picLocks noChangeAspect="1"/>
          </p:cNvPicPr>
          <p:nvPr/>
        </p:nvPicPr>
        <p:blipFill>
          <a:blip r:embed="rId7"/>
          <a:stretch>
            <a:fillRect/>
          </a:stretch>
        </p:blipFill>
        <p:spPr>
          <a:xfrm>
            <a:off x="636270" y="3594100"/>
            <a:ext cx="5455920" cy="1643380"/>
          </a:xfrm>
          <a:prstGeom prst="rect">
            <a:avLst/>
          </a:prstGeom>
        </p:spPr>
      </p:pic>
      <p:pic>
        <p:nvPicPr>
          <p:cNvPr id="9" name="图片 8" descr="图片48"/>
          <p:cNvPicPr>
            <a:picLocks noChangeAspect="1"/>
          </p:cNvPicPr>
          <p:nvPr/>
        </p:nvPicPr>
        <p:blipFill>
          <a:blip r:embed="rId8"/>
          <a:stretch>
            <a:fillRect/>
          </a:stretch>
        </p:blipFill>
        <p:spPr>
          <a:xfrm>
            <a:off x="6937375" y="3206115"/>
            <a:ext cx="4655820" cy="2621280"/>
          </a:xfrm>
          <a:prstGeom prst="rect">
            <a:avLst/>
          </a:prstGeom>
        </p:spPr>
      </p:pic>
      <p:sp>
        <p:nvSpPr>
          <p:cNvPr id="12" name="文本框 11"/>
          <p:cNvSpPr txBox="1"/>
          <p:nvPr/>
        </p:nvSpPr>
        <p:spPr>
          <a:xfrm>
            <a:off x="5316855" y="996950"/>
            <a:ext cx="6347460" cy="1014730"/>
          </a:xfrm>
          <a:prstGeom prst="rect">
            <a:avLst/>
          </a:prstGeom>
          <a:noFill/>
          <a:ln w="9525">
            <a:noFill/>
          </a:ln>
        </p:spPr>
        <p:txBody>
          <a:bodyPr wrap="square">
            <a:spAutoFit/>
          </a:bodyPr>
          <a:p>
            <a:pPr marL="171450" indent="-171450">
              <a:lnSpc>
                <a:spcPct val="150000"/>
              </a:lnSpc>
              <a:buFont typeface="Wingdings" panose="05000000000000000000" charset="0"/>
              <a:buChar char="n"/>
            </a:pPr>
            <a:r>
              <a:rPr sz="1000" b="0">
                <a:solidFill>
                  <a:schemeClr val="bg1"/>
                </a:solidFill>
                <a:latin typeface="+mn-ea"/>
              </a:rPr>
              <a:t>RTABMAP采用图结构（Graph）来组织地图，也就是每进来一帧传感器数据都会创建一个对应节点用于存储相关数据，当建图规模很大时，所创建的节点数量将非常巨大，如果在全部节点上搜索闭环和做全局优化计算实时性会很糟糕。</a:t>
            </a:r>
            <a:endParaRPr sz="1000" b="0">
              <a:solidFill>
                <a:schemeClr val="bg1"/>
              </a:solidFill>
              <a:latin typeface="+mn-ea"/>
            </a:endParaRPr>
          </a:p>
          <a:p>
            <a:pPr marL="171450" indent="-171450">
              <a:lnSpc>
                <a:spcPct val="150000"/>
              </a:lnSpc>
              <a:buFont typeface="Wingdings" panose="05000000000000000000" charset="0"/>
              <a:buChar char="n"/>
            </a:pPr>
            <a:r>
              <a:rPr sz="1000" b="0">
                <a:solidFill>
                  <a:schemeClr val="bg1"/>
                </a:solidFill>
                <a:latin typeface="+mn-ea"/>
              </a:rPr>
              <a:t>RTABMAP的内存管理机制其实就是分级管理这些节点，以保证大规模地图上闭环检测和全局优化的实时性。</a:t>
            </a:r>
            <a:endParaRPr sz="1000" b="0">
              <a:solidFill>
                <a:schemeClr val="bg1"/>
              </a:solidFill>
              <a:latin typeface="+mn-ea"/>
            </a:endParaRPr>
          </a:p>
        </p:txBody>
      </p:sp>
      <p:sp>
        <p:nvSpPr>
          <p:cNvPr id="14" name="文本框 13"/>
          <p:cNvSpPr txBox="1"/>
          <p:nvPr/>
        </p:nvSpPr>
        <p:spPr>
          <a:xfrm>
            <a:off x="4063365" y="5961380"/>
            <a:ext cx="3792855" cy="706755"/>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思考：</a:t>
            </a:r>
            <a:endParaRPr lang="zh-CN" altLang="en-US" sz="1000" b="0">
              <a:solidFill>
                <a:srgbClr val="FFFF00"/>
              </a:solidFill>
              <a:latin typeface="+mn-ea"/>
            </a:endParaRPr>
          </a:p>
          <a:p>
            <a:pPr indent="0">
              <a:lnSpc>
                <a:spcPct val="200000"/>
              </a:lnSpc>
              <a:buFont typeface="Wingdings" panose="05000000000000000000" charset="0"/>
              <a:buNone/>
            </a:pPr>
            <a:r>
              <a:rPr lang="en-US" altLang="zh-CN" sz="1000" b="0">
                <a:solidFill>
                  <a:srgbClr val="FFFF00"/>
                </a:solidFill>
                <a:latin typeface="+mn-ea"/>
              </a:rPr>
              <a:t>RTABMAP</a:t>
            </a:r>
            <a:r>
              <a:rPr lang="zh-CN" altLang="en-US" sz="1000" b="0">
                <a:solidFill>
                  <a:srgbClr val="FFFF00"/>
                </a:solidFill>
                <a:latin typeface="+mn-ea"/>
              </a:rPr>
              <a:t>对视觉和激光的融合过程是怎样的？</a:t>
            </a:r>
            <a:endParaRPr lang="zh-CN" altLang="en-US" sz="1000" b="0">
              <a:solidFill>
                <a:srgbClr val="FFFF00"/>
              </a:solidFill>
              <a:latin typeface="+mn-ea"/>
            </a:endParaRPr>
          </a:p>
        </p:txBody>
      </p:sp>
      <p:sp>
        <p:nvSpPr>
          <p:cNvPr id="2" name="右箭头 1"/>
          <p:cNvSpPr/>
          <p:nvPr/>
        </p:nvSpPr>
        <p:spPr>
          <a:xfrm>
            <a:off x="4150995" y="1372870"/>
            <a:ext cx="949325" cy="26225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RTABMAP</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3" name="标题 1"/>
          <p:cNvSpPr>
            <a:spLocks noGrp="1"/>
          </p:cNvSpPr>
          <p:nvPr>
            <p:custDataLst>
              <p:tags r:id="rId5"/>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4" name="右箭头 3"/>
          <p:cNvSpPr/>
          <p:nvPr>
            <p:custDataLst>
              <p:tags r:id="rId6"/>
            </p:custDataLst>
          </p:nvPr>
        </p:nvSpPr>
        <p:spPr>
          <a:xfrm>
            <a:off x="2538730" y="1704975"/>
            <a:ext cx="21971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799715" y="1293495"/>
            <a:ext cx="76200" cy="10718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2882265" y="1139825"/>
            <a:ext cx="1737360" cy="1383665"/>
          </a:xfrm>
          <a:prstGeom prst="rect">
            <a:avLst/>
          </a:prstGeom>
          <a:noFill/>
        </p:spPr>
        <p:txBody>
          <a:bodyPr wrap="none" rtlCol="0" anchor="t">
            <a:spAutoFit/>
          </a:bodyPr>
          <a:p>
            <a:pPr indent="0" algn="l">
              <a:buFont typeface="+mj-ea"/>
              <a:buNone/>
            </a:pPr>
            <a:r>
              <a:rPr lang="en-US" altLang="zh-CN" sz="1400">
                <a:solidFill>
                  <a:schemeClr val="bg1"/>
                </a:solidFill>
                <a:latin typeface="+mn-ea"/>
                <a:sym typeface="+mn-ea"/>
              </a:rPr>
              <a:t>RTABMAP</a:t>
            </a:r>
            <a:r>
              <a:rPr lang="zh-CN" altLang="en-US" sz="1400">
                <a:solidFill>
                  <a:schemeClr val="bg1"/>
                </a:solidFill>
                <a:latin typeface="+mn-ea"/>
                <a:sym typeface="+mn-ea"/>
              </a:rPr>
              <a:t>系统框架</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内存管理机制</a:t>
            </a:r>
            <a:endParaRPr lang="zh-CN" altLang="en-US" sz="1400">
              <a:solidFill>
                <a:schemeClr val="bg1"/>
              </a:solidFill>
              <a:latin typeface="+mn-ea"/>
              <a:sym typeface="+mn-ea"/>
            </a:endParaRPr>
          </a:p>
          <a:p>
            <a:pPr indent="0" algn="l">
              <a:buFont typeface="+mj-ea"/>
              <a:buNone/>
            </a:pPr>
            <a:r>
              <a:rPr lang="zh-CN" altLang="en-US" sz="1400">
                <a:solidFill>
                  <a:srgbClr val="FFFF00"/>
                </a:solidFill>
                <a:latin typeface="+mn-ea"/>
                <a:sym typeface="+mn-ea"/>
              </a:rPr>
              <a:t>里程计节点</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局部地图</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闭环检测与图优化</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全局地图</a:t>
            </a:r>
            <a:endParaRPr lang="zh-CN" altLang="en-US" sz="1400">
              <a:solidFill>
                <a:schemeClr val="bg1"/>
              </a:solidFill>
              <a:latin typeface="+mn-ea"/>
              <a:sym typeface="+mn-ea"/>
            </a:endParaRPr>
          </a:p>
        </p:txBody>
      </p:sp>
      <p:sp>
        <p:nvSpPr>
          <p:cNvPr id="2" name="文本框 1"/>
          <p:cNvSpPr txBox="1"/>
          <p:nvPr/>
        </p:nvSpPr>
        <p:spPr>
          <a:xfrm>
            <a:off x="4857750" y="1410335"/>
            <a:ext cx="7254875" cy="783590"/>
          </a:xfrm>
          <a:prstGeom prst="rect">
            <a:avLst/>
          </a:prstGeom>
          <a:noFill/>
          <a:ln w="9525">
            <a:noFill/>
          </a:ln>
        </p:spPr>
        <p:txBody>
          <a:bodyPr wrap="square">
            <a:spAutoFit/>
          </a:bodyPr>
          <a:p>
            <a:pPr marL="171450" indent="-171450">
              <a:lnSpc>
                <a:spcPct val="150000"/>
              </a:lnSpc>
              <a:buFont typeface="Wingdings" panose="05000000000000000000" charset="0"/>
              <a:buChar char="n"/>
            </a:pPr>
            <a:r>
              <a:rPr sz="1000" b="0">
                <a:solidFill>
                  <a:schemeClr val="bg1"/>
                </a:solidFill>
                <a:latin typeface="+mn-ea"/>
              </a:rPr>
              <a:t>通过一个单独的ROS节点（Odometry Node）来为RTABMAP提供里程计信息，里程计信息最直接的来源就是机器人轮子上安装的编码器，也叫轮式里程计。</a:t>
            </a:r>
            <a:endParaRPr sz="1000" b="0">
              <a:solidFill>
                <a:schemeClr val="bg1"/>
              </a:solidFill>
              <a:latin typeface="+mn-ea"/>
            </a:endParaRPr>
          </a:p>
          <a:p>
            <a:pPr marL="171450" indent="-171450">
              <a:lnSpc>
                <a:spcPct val="150000"/>
              </a:lnSpc>
              <a:buFont typeface="Wingdings" panose="05000000000000000000" charset="0"/>
              <a:buChar char="n"/>
            </a:pPr>
            <a:r>
              <a:rPr sz="1000" b="0">
                <a:solidFill>
                  <a:schemeClr val="bg1"/>
                </a:solidFill>
                <a:latin typeface="+mn-ea"/>
              </a:rPr>
              <a:t>当没有轮式里程计或者其精度不够时，就需要启用视觉里程计（Visual Odometry）或者激光里程计（Lidar Odometry）。</a:t>
            </a:r>
            <a:endParaRPr sz="1000" b="0">
              <a:solidFill>
                <a:schemeClr val="bg1"/>
              </a:solidFill>
              <a:latin typeface="+mn-ea"/>
            </a:endParaRPr>
          </a:p>
        </p:txBody>
      </p:sp>
      <p:sp>
        <p:nvSpPr>
          <p:cNvPr id="6" name="右箭头 5"/>
          <p:cNvSpPr/>
          <p:nvPr/>
        </p:nvSpPr>
        <p:spPr>
          <a:xfrm>
            <a:off x="3941445" y="1594485"/>
            <a:ext cx="949325" cy="26225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1" name="文本框 40"/>
          <p:cNvSpPr txBox="1"/>
          <p:nvPr/>
        </p:nvSpPr>
        <p:spPr>
          <a:xfrm>
            <a:off x="5727700" y="6335395"/>
            <a:ext cx="1283335" cy="398780"/>
          </a:xfrm>
          <a:prstGeom prst="rect">
            <a:avLst/>
          </a:prstGeom>
          <a:noFill/>
          <a:ln w="9525">
            <a:noFill/>
          </a:ln>
        </p:spPr>
        <p:txBody>
          <a:bodyPr wrap="square">
            <a:spAutoFit/>
          </a:bodyPr>
          <a:p>
            <a:pPr indent="0">
              <a:lnSpc>
                <a:spcPct val="200000"/>
              </a:lnSpc>
              <a:buFont typeface="Wingdings" panose="05000000000000000000" charset="0"/>
              <a:buNone/>
            </a:pPr>
            <a:r>
              <a:rPr sz="1000" b="0">
                <a:solidFill>
                  <a:schemeClr val="bg1"/>
                </a:solidFill>
                <a:latin typeface="+mn-ea"/>
              </a:rPr>
              <a:t>视觉里程计</a:t>
            </a:r>
            <a:endParaRPr sz="1000" b="0">
              <a:solidFill>
                <a:schemeClr val="bg1"/>
              </a:solidFill>
              <a:latin typeface="+mn-ea"/>
            </a:endParaRPr>
          </a:p>
        </p:txBody>
      </p:sp>
      <p:pic>
        <p:nvPicPr>
          <p:cNvPr id="7" name="图片 6" descr="图片49"/>
          <p:cNvPicPr>
            <a:picLocks noChangeAspect="1"/>
          </p:cNvPicPr>
          <p:nvPr/>
        </p:nvPicPr>
        <p:blipFill>
          <a:blip r:embed="rId7"/>
          <a:stretch>
            <a:fillRect/>
          </a:stretch>
        </p:blipFill>
        <p:spPr>
          <a:xfrm>
            <a:off x="3156585" y="2635250"/>
            <a:ext cx="6098540" cy="3700145"/>
          </a:xfrm>
          <a:prstGeom prst="rect">
            <a:avLst/>
          </a:prstGeom>
        </p:spPr>
      </p:pic>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blinds(horizontal)">
                                      <p:cBhvr>
                                        <p:cTn id="1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4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RTABMAP</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3" name="标题 1"/>
          <p:cNvSpPr>
            <a:spLocks noGrp="1"/>
          </p:cNvSpPr>
          <p:nvPr>
            <p:custDataLst>
              <p:tags r:id="rId5"/>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4" name="右箭头 3"/>
          <p:cNvSpPr/>
          <p:nvPr>
            <p:custDataLst>
              <p:tags r:id="rId6"/>
            </p:custDataLst>
          </p:nvPr>
        </p:nvSpPr>
        <p:spPr>
          <a:xfrm>
            <a:off x="2538730" y="1704975"/>
            <a:ext cx="21971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799715" y="1293495"/>
            <a:ext cx="76200" cy="10718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2882265" y="1139825"/>
            <a:ext cx="1737360" cy="1383665"/>
          </a:xfrm>
          <a:prstGeom prst="rect">
            <a:avLst/>
          </a:prstGeom>
          <a:noFill/>
        </p:spPr>
        <p:txBody>
          <a:bodyPr wrap="none" rtlCol="0" anchor="t">
            <a:spAutoFit/>
          </a:bodyPr>
          <a:p>
            <a:pPr indent="0" algn="l">
              <a:buFont typeface="+mj-ea"/>
              <a:buNone/>
            </a:pPr>
            <a:r>
              <a:rPr lang="en-US" altLang="zh-CN" sz="1400">
                <a:solidFill>
                  <a:schemeClr val="bg1"/>
                </a:solidFill>
                <a:latin typeface="+mn-ea"/>
                <a:sym typeface="+mn-ea"/>
              </a:rPr>
              <a:t>RTABMAP</a:t>
            </a:r>
            <a:r>
              <a:rPr lang="zh-CN" altLang="en-US" sz="1400">
                <a:solidFill>
                  <a:schemeClr val="bg1"/>
                </a:solidFill>
                <a:latin typeface="+mn-ea"/>
                <a:sym typeface="+mn-ea"/>
              </a:rPr>
              <a:t>系统框架</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内存管理机制</a:t>
            </a:r>
            <a:endParaRPr lang="zh-CN" altLang="en-US" sz="1400">
              <a:solidFill>
                <a:schemeClr val="bg1"/>
              </a:solidFill>
              <a:latin typeface="+mn-ea"/>
              <a:sym typeface="+mn-ea"/>
            </a:endParaRPr>
          </a:p>
          <a:p>
            <a:pPr indent="0" algn="l">
              <a:buFont typeface="+mj-ea"/>
              <a:buNone/>
            </a:pPr>
            <a:r>
              <a:rPr lang="zh-CN" altLang="en-US" sz="1400">
                <a:solidFill>
                  <a:srgbClr val="FFFF00"/>
                </a:solidFill>
                <a:latin typeface="+mn-ea"/>
                <a:sym typeface="+mn-ea"/>
              </a:rPr>
              <a:t>里程计节点</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局部地图</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闭环检测与图优化</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全局地图</a:t>
            </a:r>
            <a:endParaRPr lang="zh-CN" altLang="en-US" sz="1400">
              <a:solidFill>
                <a:schemeClr val="bg1"/>
              </a:solidFill>
              <a:latin typeface="+mn-ea"/>
              <a:sym typeface="+mn-ea"/>
            </a:endParaRPr>
          </a:p>
        </p:txBody>
      </p:sp>
      <p:sp>
        <p:nvSpPr>
          <p:cNvPr id="2" name="文本框 1"/>
          <p:cNvSpPr txBox="1"/>
          <p:nvPr/>
        </p:nvSpPr>
        <p:spPr>
          <a:xfrm>
            <a:off x="4857750" y="1410335"/>
            <a:ext cx="7254875" cy="783590"/>
          </a:xfrm>
          <a:prstGeom prst="rect">
            <a:avLst/>
          </a:prstGeom>
          <a:noFill/>
          <a:ln w="9525">
            <a:noFill/>
          </a:ln>
        </p:spPr>
        <p:txBody>
          <a:bodyPr wrap="square">
            <a:spAutoFit/>
          </a:bodyPr>
          <a:p>
            <a:pPr marL="171450" indent="-171450">
              <a:lnSpc>
                <a:spcPct val="150000"/>
              </a:lnSpc>
              <a:buFont typeface="Wingdings" panose="05000000000000000000" charset="0"/>
              <a:buChar char="n"/>
            </a:pPr>
            <a:r>
              <a:rPr sz="1000" b="0">
                <a:solidFill>
                  <a:schemeClr val="bg1"/>
                </a:solidFill>
                <a:latin typeface="+mn-ea"/>
              </a:rPr>
              <a:t>通过一个单独的ROS节点（Odometry Node）来为RTABMAP提供里程计信息，里程计信息最直接的来源就是机器人轮子上安装的编码器，也叫轮式里程计。</a:t>
            </a:r>
            <a:endParaRPr sz="1000" b="0">
              <a:solidFill>
                <a:schemeClr val="bg1"/>
              </a:solidFill>
              <a:latin typeface="+mn-ea"/>
            </a:endParaRPr>
          </a:p>
          <a:p>
            <a:pPr marL="171450" indent="-171450">
              <a:lnSpc>
                <a:spcPct val="150000"/>
              </a:lnSpc>
              <a:buFont typeface="Wingdings" panose="05000000000000000000" charset="0"/>
              <a:buChar char="n"/>
            </a:pPr>
            <a:r>
              <a:rPr sz="1000" b="0">
                <a:solidFill>
                  <a:schemeClr val="bg1"/>
                </a:solidFill>
                <a:latin typeface="+mn-ea"/>
              </a:rPr>
              <a:t>当没有轮式里程计或者其精度不够时，就需要启用视觉里程计（Visual Odometry）或者激光里程计（Lidar Odometry）。</a:t>
            </a:r>
            <a:endParaRPr sz="1000" b="0">
              <a:solidFill>
                <a:schemeClr val="bg1"/>
              </a:solidFill>
              <a:latin typeface="+mn-ea"/>
            </a:endParaRPr>
          </a:p>
        </p:txBody>
      </p:sp>
      <p:sp>
        <p:nvSpPr>
          <p:cNvPr id="6" name="右箭头 5"/>
          <p:cNvSpPr/>
          <p:nvPr/>
        </p:nvSpPr>
        <p:spPr>
          <a:xfrm>
            <a:off x="3941445" y="1594485"/>
            <a:ext cx="949325" cy="26225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6424930" y="6412865"/>
            <a:ext cx="99060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激光里程计</a:t>
            </a:r>
            <a:endParaRPr lang="zh-CN" sz="1000" b="0">
              <a:solidFill>
                <a:schemeClr val="bg1"/>
              </a:solidFill>
              <a:latin typeface="+mn-ea"/>
            </a:endParaRPr>
          </a:p>
        </p:txBody>
      </p:sp>
      <p:pic>
        <p:nvPicPr>
          <p:cNvPr id="9" name="图片 8" descr="图片50"/>
          <p:cNvPicPr>
            <a:picLocks noChangeAspect="1"/>
          </p:cNvPicPr>
          <p:nvPr/>
        </p:nvPicPr>
        <p:blipFill>
          <a:blip r:embed="rId7"/>
          <a:stretch>
            <a:fillRect/>
          </a:stretch>
        </p:blipFill>
        <p:spPr>
          <a:xfrm>
            <a:off x="4004945" y="2365375"/>
            <a:ext cx="5830570" cy="4073525"/>
          </a:xfrm>
          <a:prstGeom prst="rect">
            <a:avLst/>
          </a:prstGeom>
        </p:spPr>
      </p:pic>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RTABMAP</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3" name="标题 1"/>
          <p:cNvSpPr>
            <a:spLocks noGrp="1"/>
          </p:cNvSpPr>
          <p:nvPr>
            <p:custDataLst>
              <p:tags r:id="rId5"/>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4" name="右箭头 3"/>
          <p:cNvSpPr/>
          <p:nvPr>
            <p:custDataLst>
              <p:tags r:id="rId6"/>
            </p:custDataLst>
          </p:nvPr>
        </p:nvSpPr>
        <p:spPr>
          <a:xfrm>
            <a:off x="2538730" y="1704975"/>
            <a:ext cx="21971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799715" y="1293495"/>
            <a:ext cx="76200" cy="10718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2882265" y="1139825"/>
            <a:ext cx="1737360" cy="1383665"/>
          </a:xfrm>
          <a:prstGeom prst="rect">
            <a:avLst/>
          </a:prstGeom>
          <a:noFill/>
        </p:spPr>
        <p:txBody>
          <a:bodyPr wrap="none" rtlCol="0" anchor="t">
            <a:spAutoFit/>
          </a:bodyPr>
          <a:p>
            <a:pPr indent="0" algn="l">
              <a:buFont typeface="+mj-ea"/>
              <a:buNone/>
            </a:pPr>
            <a:r>
              <a:rPr lang="en-US" altLang="zh-CN" sz="1400">
                <a:solidFill>
                  <a:schemeClr val="bg1"/>
                </a:solidFill>
                <a:latin typeface="+mn-ea"/>
                <a:sym typeface="+mn-ea"/>
              </a:rPr>
              <a:t>RTABMAP</a:t>
            </a:r>
            <a:r>
              <a:rPr lang="zh-CN" altLang="en-US" sz="1400">
                <a:solidFill>
                  <a:schemeClr val="bg1"/>
                </a:solidFill>
                <a:latin typeface="+mn-ea"/>
                <a:sym typeface="+mn-ea"/>
              </a:rPr>
              <a:t>系统框架</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内存管理机制</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里程计节点</a:t>
            </a:r>
            <a:endParaRPr lang="zh-CN" altLang="en-US" sz="1400">
              <a:solidFill>
                <a:schemeClr val="bg1"/>
              </a:solidFill>
              <a:latin typeface="+mn-ea"/>
              <a:sym typeface="+mn-ea"/>
            </a:endParaRPr>
          </a:p>
          <a:p>
            <a:pPr indent="0" algn="l">
              <a:buFont typeface="+mj-ea"/>
              <a:buNone/>
            </a:pPr>
            <a:r>
              <a:rPr lang="zh-CN" altLang="en-US" sz="1400">
                <a:solidFill>
                  <a:srgbClr val="FFFF00"/>
                </a:solidFill>
                <a:latin typeface="+mn-ea"/>
                <a:sym typeface="+mn-ea"/>
              </a:rPr>
              <a:t>局部地图</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闭环检测与图优化</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全局地图</a:t>
            </a:r>
            <a:endParaRPr lang="zh-CN" altLang="en-US" sz="1400">
              <a:solidFill>
                <a:schemeClr val="bg1"/>
              </a:solidFill>
              <a:latin typeface="+mn-ea"/>
              <a:sym typeface="+mn-ea"/>
            </a:endParaRPr>
          </a:p>
        </p:txBody>
      </p:sp>
      <p:sp>
        <p:nvSpPr>
          <p:cNvPr id="6" name="右箭头 5"/>
          <p:cNvSpPr/>
          <p:nvPr/>
        </p:nvSpPr>
        <p:spPr>
          <a:xfrm>
            <a:off x="3779520" y="1815465"/>
            <a:ext cx="1222375" cy="26225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5259070" y="1851660"/>
            <a:ext cx="6111240" cy="553085"/>
          </a:xfrm>
          <a:prstGeom prst="rect">
            <a:avLst/>
          </a:prstGeom>
          <a:noFill/>
          <a:ln w="9525">
            <a:noFill/>
          </a:ln>
        </p:spPr>
        <p:txBody>
          <a:bodyPr wrap="square">
            <a:spAutoFit/>
          </a:bodyPr>
          <a:p>
            <a:pPr marL="171450" indent="-171450">
              <a:lnSpc>
                <a:spcPct val="150000"/>
              </a:lnSpc>
              <a:buFont typeface="Wingdings" panose="05000000000000000000" charset="0"/>
              <a:buChar char="n"/>
            </a:pPr>
            <a:r>
              <a:rPr sz="1000" b="0">
                <a:solidFill>
                  <a:schemeClr val="bg1"/>
                </a:solidFill>
                <a:latin typeface="+mn-ea"/>
              </a:rPr>
              <a:t>当STM中一个新的节点被创建时，会利用深度图像（depth image）、激光扫描数据（laser scan）、点云数据（point cloud）等生成一个对应的局部地图（local occupancy grid）。</a:t>
            </a:r>
            <a:endParaRPr sz="1000" b="0">
              <a:solidFill>
                <a:schemeClr val="bg1"/>
              </a:solidFill>
              <a:latin typeface="+mn-ea"/>
            </a:endParaRPr>
          </a:p>
        </p:txBody>
      </p:sp>
      <p:pic>
        <p:nvPicPr>
          <p:cNvPr id="14" name="图片 13" descr="图片51"/>
          <p:cNvPicPr>
            <a:picLocks noChangeAspect="1"/>
          </p:cNvPicPr>
          <p:nvPr/>
        </p:nvPicPr>
        <p:blipFill>
          <a:blip r:embed="rId7"/>
          <a:stretch>
            <a:fillRect/>
          </a:stretch>
        </p:blipFill>
        <p:spPr>
          <a:xfrm>
            <a:off x="5728970" y="414655"/>
            <a:ext cx="4779010" cy="1438910"/>
          </a:xfrm>
          <a:prstGeom prst="rect">
            <a:avLst/>
          </a:prstGeom>
        </p:spPr>
      </p:pic>
      <p:grpSp>
        <p:nvGrpSpPr>
          <p:cNvPr id="22" name="组合 21"/>
          <p:cNvGrpSpPr/>
          <p:nvPr/>
        </p:nvGrpSpPr>
        <p:grpSpPr>
          <a:xfrm>
            <a:off x="98425" y="4015105"/>
            <a:ext cx="6710045" cy="1383665"/>
            <a:chOff x="155" y="6323"/>
            <a:chExt cx="10567" cy="2179"/>
          </a:xfrm>
        </p:grpSpPr>
        <p:sp>
          <p:nvSpPr>
            <p:cNvPr id="10" name="圆角矩形 9"/>
            <p:cNvSpPr/>
            <p:nvPr/>
          </p:nvSpPr>
          <p:spPr>
            <a:xfrm>
              <a:off x="155" y="6782"/>
              <a:ext cx="2393" cy="1138"/>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RTABMAP</a:t>
              </a:r>
              <a:endParaRPr lang="en-US" altLang="zh-CN"/>
            </a:p>
            <a:p>
              <a:pPr algn="ctr"/>
              <a:r>
                <a:rPr lang="zh-CN" altLang="en-US"/>
                <a:t>工作模式</a:t>
              </a:r>
              <a:endParaRPr lang="zh-CN" altLang="en-US"/>
            </a:p>
          </p:txBody>
        </p:sp>
        <p:sp>
          <p:nvSpPr>
            <p:cNvPr id="16" name="左大括号 15"/>
            <p:cNvSpPr/>
            <p:nvPr/>
          </p:nvSpPr>
          <p:spPr>
            <a:xfrm>
              <a:off x="2721" y="6456"/>
              <a:ext cx="414" cy="1989"/>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7" name="文本框 16"/>
            <p:cNvSpPr txBox="1"/>
            <p:nvPr/>
          </p:nvSpPr>
          <p:spPr>
            <a:xfrm>
              <a:off x="3107" y="6323"/>
              <a:ext cx="7615" cy="2179"/>
            </a:xfrm>
            <a:prstGeom prst="rect">
              <a:avLst/>
            </a:prstGeom>
            <a:noFill/>
          </p:spPr>
          <p:txBody>
            <a:bodyPr wrap="square" rtlCol="0">
              <a:spAutoFit/>
            </a:bodyPr>
            <a:p>
              <a:pPr>
                <a:lnSpc>
                  <a:spcPct val="150000"/>
                </a:lnSpc>
              </a:pPr>
              <a:r>
                <a:rPr lang="en-US" altLang="zh-CN" sz="1400" u="sng">
                  <a:solidFill>
                    <a:schemeClr val="bg1"/>
                  </a:solidFill>
                </a:rPr>
                <a:t>RGB-D</a:t>
              </a:r>
              <a:r>
                <a:rPr lang="en-US" altLang="zh-CN" sz="1400">
                  <a:solidFill>
                    <a:schemeClr val="bg1"/>
                  </a:solidFill>
                </a:rPr>
                <a:t>  </a:t>
              </a:r>
              <a:r>
                <a:rPr lang="zh-CN" altLang="en-US" sz="1400">
                  <a:solidFill>
                    <a:schemeClr val="bg1"/>
                  </a:solidFill>
                </a:rPr>
                <a:t>工作模式</a:t>
              </a:r>
              <a:endParaRPr lang="zh-CN" altLang="en-US" sz="1400">
                <a:solidFill>
                  <a:schemeClr val="bg1"/>
                </a:solidFill>
              </a:endParaRPr>
            </a:p>
            <a:p>
              <a:pPr>
                <a:lnSpc>
                  <a:spcPct val="150000"/>
                </a:lnSpc>
              </a:pPr>
              <a:r>
                <a:rPr lang="zh-CN" altLang="en-US" sz="1400" u="sng">
                  <a:solidFill>
                    <a:schemeClr val="bg1"/>
                  </a:solidFill>
                </a:rPr>
                <a:t>双目</a:t>
              </a:r>
              <a:r>
                <a:rPr lang="en-US" altLang="zh-CN" sz="1400">
                  <a:solidFill>
                    <a:schemeClr val="bg1"/>
                  </a:solidFill>
                </a:rPr>
                <a:t>  </a:t>
              </a:r>
              <a:r>
                <a:rPr lang="zh-CN" altLang="en-US" sz="1400">
                  <a:solidFill>
                    <a:schemeClr val="bg1"/>
                  </a:solidFill>
                </a:rPr>
                <a:t>工作模式</a:t>
              </a:r>
              <a:endParaRPr lang="zh-CN" altLang="en-US" sz="1400">
                <a:solidFill>
                  <a:schemeClr val="bg1"/>
                </a:solidFill>
              </a:endParaRPr>
            </a:p>
            <a:p>
              <a:pPr>
                <a:lnSpc>
                  <a:spcPct val="150000"/>
                </a:lnSpc>
              </a:pPr>
              <a:r>
                <a:rPr lang="en-US" altLang="zh-CN" sz="1400" u="sng">
                  <a:solidFill>
                    <a:schemeClr val="bg1"/>
                  </a:solidFill>
                </a:rPr>
                <a:t>RGB-D+</a:t>
              </a:r>
              <a:r>
                <a:rPr lang="zh-CN" altLang="en-US" sz="1400" u="sng">
                  <a:solidFill>
                    <a:schemeClr val="bg1"/>
                  </a:solidFill>
                </a:rPr>
                <a:t>单线激光雷达</a:t>
              </a:r>
              <a:r>
                <a:rPr lang="en-US" altLang="zh-CN" sz="1400" u="sng">
                  <a:solidFill>
                    <a:schemeClr val="bg1"/>
                  </a:solidFill>
                </a:rPr>
                <a:t>+</a:t>
              </a:r>
              <a:r>
                <a:rPr lang="zh-CN" altLang="en-US" sz="1400" u="sng">
                  <a:solidFill>
                    <a:schemeClr val="bg1"/>
                  </a:solidFill>
                </a:rPr>
                <a:t>轮式里程计</a:t>
              </a:r>
              <a:r>
                <a:rPr lang="en-US" altLang="zh-CN" sz="1400">
                  <a:solidFill>
                    <a:schemeClr val="bg1"/>
                  </a:solidFill>
                </a:rPr>
                <a:t>  </a:t>
              </a:r>
              <a:r>
                <a:rPr lang="zh-CN" altLang="en-US" sz="1400">
                  <a:solidFill>
                    <a:schemeClr val="bg1"/>
                  </a:solidFill>
                </a:rPr>
                <a:t>工作模式</a:t>
              </a:r>
              <a:endParaRPr lang="zh-CN" altLang="en-US" sz="1400">
                <a:solidFill>
                  <a:schemeClr val="bg1"/>
                </a:solidFill>
              </a:endParaRPr>
            </a:p>
            <a:p>
              <a:pPr>
                <a:lnSpc>
                  <a:spcPct val="150000"/>
                </a:lnSpc>
              </a:pPr>
              <a:r>
                <a:rPr lang="en-US" altLang="zh-CN" sz="1400">
                  <a:solidFill>
                    <a:schemeClr val="bg1"/>
                  </a:solidFill>
                </a:rPr>
                <a:t>. . .</a:t>
              </a:r>
              <a:endParaRPr lang="en-US" altLang="zh-CN" sz="1400">
                <a:solidFill>
                  <a:schemeClr val="bg1"/>
                </a:solidFill>
              </a:endParaRPr>
            </a:p>
          </p:txBody>
        </p:sp>
      </p:grpSp>
      <p:pic>
        <p:nvPicPr>
          <p:cNvPr id="21" name="图片 20"/>
          <p:cNvPicPr>
            <a:picLocks noChangeAspect="1"/>
          </p:cNvPicPr>
          <p:nvPr/>
        </p:nvPicPr>
        <p:blipFill>
          <a:blip r:embed="rId8"/>
          <a:stretch>
            <a:fillRect/>
          </a:stretch>
        </p:blipFill>
        <p:spPr>
          <a:xfrm>
            <a:off x="5728970" y="2615565"/>
            <a:ext cx="5381625" cy="3438525"/>
          </a:xfrm>
          <a:prstGeom prst="rect">
            <a:avLst/>
          </a:prstGeom>
        </p:spPr>
      </p:pic>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linds(horizontal)">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linds(horizontal)">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RTABMAP</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3" name="标题 1"/>
          <p:cNvSpPr>
            <a:spLocks noGrp="1"/>
          </p:cNvSpPr>
          <p:nvPr>
            <p:custDataLst>
              <p:tags r:id="rId5"/>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4" name="右箭头 3"/>
          <p:cNvSpPr/>
          <p:nvPr>
            <p:custDataLst>
              <p:tags r:id="rId6"/>
            </p:custDataLst>
          </p:nvPr>
        </p:nvSpPr>
        <p:spPr>
          <a:xfrm>
            <a:off x="2538730" y="1704975"/>
            <a:ext cx="21971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799715" y="1293495"/>
            <a:ext cx="76200" cy="10718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2882265" y="1139825"/>
            <a:ext cx="1737360" cy="1383665"/>
          </a:xfrm>
          <a:prstGeom prst="rect">
            <a:avLst/>
          </a:prstGeom>
          <a:noFill/>
        </p:spPr>
        <p:txBody>
          <a:bodyPr wrap="none" rtlCol="0" anchor="t">
            <a:spAutoFit/>
          </a:bodyPr>
          <a:p>
            <a:pPr indent="0" algn="l">
              <a:buFont typeface="+mj-ea"/>
              <a:buNone/>
            </a:pPr>
            <a:r>
              <a:rPr lang="en-US" altLang="zh-CN" sz="1400">
                <a:solidFill>
                  <a:schemeClr val="bg1"/>
                </a:solidFill>
                <a:latin typeface="+mn-ea"/>
                <a:sym typeface="+mn-ea"/>
              </a:rPr>
              <a:t>RTABMAP</a:t>
            </a:r>
            <a:r>
              <a:rPr lang="zh-CN" altLang="en-US" sz="1400">
                <a:solidFill>
                  <a:schemeClr val="bg1"/>
                </a:solidFill>
                <a:latin typeface="+mn-ea"/>
                <a:sym typeface="+mn-ea"/>
              </a:rPr>
              <a:t>系统框架</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内存管理机制</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里程计节点</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局部地图</a:t>
            </a:r>
            <a:endParaRPr lang="zh-CN" altLang="en-US" sz="1400">
              <a:solidFill>
                <a:schemeClr val="bg1"/>
              </a:solidFill>
              <a:latin typeface="+mn-ea"/>
              <a:sym typeface="+mn-ea"/>
            </a:endParaRPr>
          </a:p>
          <a:p>
            <a:pPr indent="0" algn="l">
              <a:buFont typeface="+mj-ea"/>
              <a:buNone/>
            </a:pPr>
            <a:r>
              <a:rPr lang="zh-CN" altLang="en-US" sz="1400">
                <a:solidFill>
                  <a:srgbClr val="FFFF00"/>
                </a:solidFill>
                <a:latin typeface="+mn-ea"/>
                <a:sym typeface="+mn-ea"/>
              </a:rPr>
              <a:t>闭环检测与图优化</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全局地图</a:t>
            </a:r>
            <a:endParaRPr lang="zh-CN" altLang="en-US" sz="1400">
              <a:solidFill>
                <a:schemeClr val="bg1"/>
              </a:solidFill>
              <a:latin typeface="+mn-ea"/>
              <a:sym typeface="+mn-ea"/>
            </a:endParaRPr>
          </a:p>
        </p:txBody>
      </p:sp>
      <p:sp>
        <p:nvSpPr>
          <p:cNvPr id="2" name="椭圆 1"/>
          <p:cNvSpPr/>
          <p:nvPr/>
        </p:nvSpPr>
        <p:spPr>
          <a:xfrm>
            <a:off x="5928995" y="1705610"/>
            <a:ext cx="797560" cy="8178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t>节点</a:t>
            </a:r>
            <a:endParaRPr lang="zh-CN" altLang="en-US" sz="1400"/>
          </a:p>
          <a:p>
            <a:pPr algn="ctr"/>
            <a:r>
              <a:rPr lang="en-US" altLang="zh-CN" sz="1400"/>
              <a:t>(t1)</a:t>
            </a:r>
            <a:endParaRPr lang="en-US" altLang="zh-CN" sz="1400"/>
          </a:p>
        </p:txBody>
      </p:sp>
      <p:sp>
        <p:nvSpPr>
          <p:cNvPr id="7" name="椭圆 6"/>
          <p:cNvSpPr/>
          <p:nvPr/>
        </p:nvSpPr>
        <p:spPr>
          <a:xfrm>
            <a:off x="8479790" y="1769745"/>
            <a:ext cx="797560" cy="8178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t>节点</a:t>
            </a:r>
            <a:endParaRPr lang="zh-CN" altLang="en-US" sz="1400"/>
          </a:p>
          <a:p>
            <a:pPr algn="ctr"/>
            <a:r>
              <a:rPr lang="en-US" altLang="zh-CN" sz="1400"/>
              <a:t>(t2)</a:t>
            </a:r>
            <a:endParaRPr lang="en-US" altLang="zh-CN" sz="1400"/>
          </a:p>
        </p:txBody>
      </p:sp>
      <p:grpSp>
        <p:nvGrpSpPr>
          <p:cNvPr id="29" name="组合 28"/>
          <p:cNvGrpSpPr/>
          <p:nvPr/>
        </p:nvGrpSpPr>
        <p:grpSpPr>
          <a:xfrm>
            <a:off x="5302885" y="624840"/>
            <a:ext cx="1827530" cy="1127125"/>
            <a:chOff x="8351" y="984"/>
            <a:chExt cx="2878" cy="1775"/>
          </a:xfrm>
        </p:grpSpPr>
        <p:pic>
          <p:nvPicPr>
            <p:cNvPr id="8" name="图片 7"/>
            <p:cNvPicPr>
              <a:picLocks noChangeAspect="1"/>
            </p:cNvPicPr>
            <p:nvPr/>
          </p:nvPicPr>
          <p:blipFill>
            <a:blip r:embed="rId7"/>
            <a:stretch>
              <a:fillRect/>
            </a:stretch>
          </p:blipFill>
          <p:spPr>
            <a:xfrm>
              <a:off x="8679" y="1539"/>
              <a:ext cx="1064" cy="498"/>
            </a:xfrm>
            <a:prstGeom prst="rect">
              <a:avLst/>
            </a:prstGeom>
          </p:spPr>
        </p:pic>
        <p:pic>
          <p:nvPicPr>
            <p:cNvPr id="9" name="图片 8"/>
            <p:cNvPicPr>
              <a:picLocks noChangeAspect="1"/>
            </p:cNvPicPr>
            <p:nvPr/>
          </p:nvPicPr>
          <p:blipFill>
            <a:blip r:embed="rId8"/>
            <a:stretch>
              <a:fillRect/>
            </a:stretch>
          </p:blipFill>
          <p:spPr>
            <a:xfrm>
              <a:off x="10324" y="1345"/>
              <a:ext cx="765" cy="885"/>
            </a:xfrm>
            <a:prstGeom prst="rect">
              <a:avLst/>
            </a:prstGeom>
          </p:spPr>
        </p:pic>
        <p:sp>
          <p:nvSpPr>
            <p:cNvPr id="20" name="下箭头 19"/>
            <p:cNvSpPr/>
            <p:nvPr/>
          </p:nvSpPr>
          <p:spPr>
            <a:xfrm rot="19920000">
              <a:off x="9332" y="2075"/>
              <a:ext cx="303" cy="68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下箭头 22"/>
            <p:cNvSpPr/>
            <p:nvPr/>
          </p:nvSpPr>
          <p:spPr>
            <a:xfrm rot="3120000">
              <a:off x="10392" y="2225"/>
              <a:ext cx="303" cy="68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圆角矩形 25"/>
            <p:cNvSpPr/>
            <p:nvPr/>
          </p:nvSpPr>
          <p:spPr>
            <a:xfrm>
              <a:off x="8351" y="984"/>
              <a:ext cx="2879" cy="1496"/>
            </a:xfrm>
            <a:prstGeom prst="roundRect">
              <a:avLst/>
            </a:prstGeom>
            <a:noFill/>
            <a:ln>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30" name="组合 29"/>
          <p:cNvGrpSpPr/>
          <p:nvPr/>
        </p:nvGrpSpPr>
        <p:grpSpPr>
          <a:xfrm>
            <a:off x="7951470" y="630555"/>
            <a:ext cx="1827530" cy="1180465"/>
            <a:chOff x="12522" y="993"/>
            <a:chExt cx="2878" cy="1859"/>
          </a:xfrm>
        </p:grpSpPr>
        <p:pic>
          <p:nvPicPr>
            <p:cNvPr id="18" name="图片 17"/>
            <p:cNvPicPr>
              <a:picLocks noChangeAspect="1"/>
            </p:cNvPicPr>
            <p:nvPr/>
          </p:nvPicPr>
          <p:blipFill>
            <a:blip r:embed="rId7"/>
            <a:stretch>
              <a:fillRect/>
            </a:stretch>
          </p:blipFill>
          <p:spPr>
            <a:xfrm>
              <a:off x="12792" y="1546"/>
              <a:ext cx="1064" cy="498"/>
            </a:xfrm>
            <a:prstGeom prst="rect">
              <a:avLst/>
            </a:prstGeom>
          </p:spPr>
        </p:pic>
        <p:pic>
          <p:nvPicPr>
            <p:cNvPr id="19" name="图片 18"/>
            <p:cNvPicPr>
              <a:picLocks noChangeAspect="1"/>
            </p:cNvPicPr>
            <p:nvPr/>
          </p:nvPicPr>
          <p:blipFill>
            <a:blip r:embed="rId8"/>
            <a:stretch>
              <a:fillRect/>
            </a:stretch>
          </p:blipFill>
          <p:spPr>
            <a:xfrm>
              <a:off x="14437" y="1352"/>
              <a:ext cx="765" cy="885"/>
            </a:xfrm>
            <a:prstGeom prst="rect">
              <a:avLst/>
            </a:prstGeom>
          </p:spPr>
        </p:pic>
        <p:sp>
          <p:nvSpPr>
            <p:cNvPr id="24" name="下箭头 23"/>
            <p:cNvSpPr/>
            <p:nvPr/>
          </p:nvSpPr>
          <p:spPr>
            <a:xfrm rot="19920000">
              <a:off x="13363" y="2168"/>
              <a:ext cx="303" cy="68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下箭头 24"/>
            <p:cNvSpPr/>
            <p:nvPr/>
          </p:nvSpPr>
          <p:spPr>
            <a:xfrm rot="3120000">
              <a:off x="14423" y="2318"/>
              <a:ext cx="303" cy="68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圆角矩形 26"/>
            <p:cNvSpPr/>
            <p:nvPr/>
          </p:nvSpPr>
          <p:spPr>
            <a:xfrm>
              <a:off x="12522" y="993"/>
              <a:ext cx="2879" cy="1496"/>
            </a:xfrm>
            <a:prstGeom prst="roundRect">
              <a:avLst/>
            </a:prstGeom>
            <a:noFill/>
            <a:ln>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31" name="右箭头 30"/>
          <p:cNvSpPr/>
          <p:nvPr/>
        </p:nvSpPr>
        <p:spPr>
          <a:xfrm>
            <a:off x="6884670" y="1924685"/>
            <a:ext cx="1494790" cy="4953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右箭头 33"/>
          <p:cNvSpPr/>
          <p:nvPr/>
        </p:nvSpPr>
        <p:spPr>
          <a:xfrm>
            <a:off x="9484995" y="1927860"/>
            <a:ext cx="1494790" cy="4953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文本框 34"/>
          <p:cNvSpPr txBox="1"/>
          <p:nvPr/>
        </p:nvSpPr>
        <p:spPr>
          <a:xfrm>
            <a:off x="6985635" y="2301240"/>
            <a:ext cx="1137285" cy="1014730"/>
          </a:xfrm>
          <a:prstGeom prst="rect">
            <a:avLst/>
          </a:prstGeom>
          <a:noFill/>
        </p:spPr>
        <p:txBody>
          <a:bodyPr wrap="square" rtlCol="0">
            <a:spAutoFit/>
          </a:bodyPr>
          <a:p>
            <a:pPr algn="l"/>
            <a:r>
              <a:rPr lang="zh-CN" altLang="en-US" sz="1200">
                <a:solidFill>
                  <a:srgbClr val="FFFF00"/>
                </a:solidFill>
              </a:rPr>
              <a:t>里程计：</a:t>
            </a:r>
            <a:endParaRPr lang="zh-CN" altLang="en-US" sz="1200">
              <a:solidFill>
                <a:srgbClr val="FFFF00"/>
              </a:solidFill>
            </a:endParaRPr>
          </a:p>
          <a:p>
            <a:pPr marL="171450" indent="-171450" algn="l">
              <a:buFont typeface="Wingdings" panose="05000000000000000000" charset="0"/>
              <a:buChar char="Ø"/>
            </a:pPr>
            <a:r>
              <a:rPr lang="zh-CN" altLang="en-US" sz="1200">
                <a:solidFill>
                  <a:srgbClr val="FFFF00"/>
                </a:solidFill>
              </a:rPr>
              <a:t>轮式里程计</a:t>
            </a:r>
            <a:endParaRPr lang="zh-CN" altLang="en-US" sz="1200">
              <a:solidFill>
                <a:srgbClr val="FFFF00"/>
              </a:solidFill>
            </a:endParaRPr>
          </a:p>
          <a:p>
            <a:pPr marL="171450" indent="-171450" algn="l">
              <a:buFont typeface="Wingdings" panose="05000000000000000000" charset="0"/>
              <a:buChar char="Ø"/>
            </a:pPr>
            <a:r>
              <a:rPr lang="zh-CN" altLang="en-US" sz="1200">
                <a:solidFill>
                  <a:srgbClr val="FFFF00"/>
                </a:solidFill>
              </a:rPr>
              <a:t>激光里程计</a:t>
            </a:r>
            <a:endParaRPr lang="zh-CN" altLang="en-US" sz="1200">
              <a:solidFill>
                <a:srgbClr val="FFFF00"/>
              </a:solidFill>
            </a:endParaRPr>
          </a:p>
          <a:p>
            <a:pPr marL="171450" indent="-171450" algn="l">
              <a:buFont typeface="Wingdings" panose="05000000000000000000" charset="0"/>
              <a:buChar char="Ø"/>
            </a:pPr>
            <a:r>
              <a:rPr lang="zh-CN" altLang="en-US" sz="1200">
                <a:solidFill>
                  <a:srgbClr val="FFFF00"/>
                </a:solidFill>
              </a:rPr>
              <a:t>视觉里程计</a:t>
            </a:r>
            <a:endParaRPr lang="zh-CN" altLang="en-US" sz="1200">
              <a:solidFill>
                <a:srgbClr val="FFFF00"/>
              </a:solidFill>
            </a:endParaRPr>
          </a:p>
          <a:p>
            <a:pPr marL="171450" indent="-171450" algn="l">
              <a:buFont typeface="Wingdings" panose="05000000000000000000" charset="0"/>
              <a:buChar char="Ø"/>
            </a:pPr>
            <a:r>
              <a:rPr lang="en-US" altLang="zh-CN" sz="1200">
                <a:solidFill>
                  <a:srgbClr val="FFFF00"/>
                </a:solidFill>
              </a:rPr>
              <a:t>...</a:t>
            </a:r>
            <a:endParaRPr lang="en-US" altLang="zh-CN" sz="1200">
              <a:solidFill>
                <a:srgbClr val="FFFF00"/>
              </a:solidFill>
            </a:endParaRPr>
          </a:p>
        </p:txBody>
      </p:sp>
      <p:sp>
        <p:nvSpPr>
          <p:cNvPr id="36" name="文本框 35"/>
          <p:cNvSpPr txBox="1"/>
          <p:nvPr/>
        </p:nvSpPr>
        <p:spPr>
          <a:xfrm>
            <a:off x="11030585" y="1830705"/>
            <a:ext cx="791210" cy="645160"/>
          </a:xfrm>
          <a:prstGeom prst="rect">
            <a:avLst/>
          </a:prstGeom>
          <a:noFill/>
        </p:spPr>
        <p:txBody>
          <a:bodyPr wrap="square" rtlCol="0">
            <a:spAutoFit/>
          </a:bodyPr>
          <a:p>
            <a:r>
              <a:rPr lang="en-US" altLang="zh-CN" sz="3600" b="1">
                <a:solidFill>
                  <a:srgbClr val="FF0000"/>
                </a:solidFill>
              </a:rPr>
              <a:t>?</a:t>
            </a:r>
            <a:endParaRPr lang="en-US" altLang="zh-CN" sz="3600" b="1">
              <a:solidFill>
                <a:srgbClr val="FF0000"/>
              </a:solidFill>
            </a:endParaRPr>
          </a:p>
        </p:txBody>
      </p:sp>
      <p:sp>
        <p:nvSpPr>
          <p:cNvPr id="37" name="文本框 36"/>
          <p:cNvSpPr txBox="1"/>
          <p:nvPr/>
        </p:nvSpPr>
        <p:spPr>
          <a:xfrm>
            <a:off x="10673715" y="2404745"/>
            <a:ext cx="1186180" cy="645160"/>
          </a:xfrm>
          <a:prstGeom prst="rect">
            <a:avLst/>
          </a:prstGeom>
          <a:noFill/>
        </p:spPr>
        <p:txBody>
          <a:bodyPr wrap="square" rtlCol="0">
            <a:spAutoFit/>
          </a:bodyPr>
          <a:p>
            <a:pPr algn="ctr"/>
            <a:r>
              <a:rPr lang="zh-CN" altLang="en-US">
                <a:solidFill>
                  <a:srgbClr val="FF0000"/>
                </a:solidFill>
              </a:rPr>
              <a:t>里程计</a:t>
            </a:r>
            <a:endParaRPr lang="zh-CN" altLang="en-US">
              <a:solidFill>
                <a:srgbClr val="FF0000"/>
              </a:solidFill>
            </a:endParaRPr>
          </a:p>
          <a:p>
            <a:pPr algn="ctr"/>
            <a:r>
              <a:rPr lang="zh-CN" altLang="en-US">
                <a:solidFill>
                  <a:srgbClr val="FF0000"/>
                </a:solidFill>
              </a:rPr>
              <a:t>累积误差</a:t>
            </a:r>
            <a:endParaRPr lang="zh-CN" altLang="en-US">
              <a:solidFill>
                <a:srgbClr val="FF0000"/>
              </a:solidFill>
            </a:endParaRPr>
          </a:p>
        </p:txBody>
      </p:sp>
      <p:pic>
        <p:nvPicPr>
          <p:cNvPr id="38" name="图片 37" descr="图片47"/>
          <p:cNvPicPr>
            <a:picLocks noChangeAspect="1"/>
          </p:cNvPicPr>
          <p:nvPr/>
        </p:nvPicPr>
        <p:blipFill>
          <a:blip r:embed="rId9"/>
          <a:stretch>
            <a:fillRect/>
          </a:stretch>
        </p:blipFill>
        <p:spPr>
          <a:xfrm>
            <a:off x="6403975" y="3756025"/>
            <a:ext cx="5455920" cy="1643380"/>
          </a:xfrm>
          <a:prstGeom prst="rect">
            <a:avLst/>
          </a:prstGeom>
        </p:spPr>
      </p:pic>
      <p:sp>
        <p:nvSpPr>
          <p:cNvPr id="39" name="文本框 38"/>
          <p:cNvSpPr txBox="1"/>
          <p:nvPr/>
        </p:nvSpPr>
        <p:spPr>
          <a:xfrm>
            <a:off x="8394700" y="5665470"/>
            <a:ext cx="1435100" cy="368300"/>
          </a:xfrm>
          <a:prstGeom prst="rect">
            <a:avLst/>
          </a:prstGeom>
          <a:noFill/>
        </p:spPr>
        <p:txBody>
          <a:bodyPr wrap="square" rtlCol="0">
            <a:spAutoFit/>
          </a:bodyPr>
          <a:p>
            <a:pPr algn="ctr"/>
            <a:r>
              <a:rPr lang="zh-CN" altLang="en-US">
                <a:solidFill>
                  <a:srgbClr val="FFFF00"/>
                </a:solidFill>
              </a:rPr>
              <a:t>位姿图优化</a:t>
            </a:r>
            <a:endParaRPr lang="zh-CN" altLang="en-US">
              <a:solidFill>
                <a:srgbClr val="FFFF00"/>
              </a:solidFill>
            </a:endParaRPr>
          </a:p>
        </p:txBody>
      </p:sp>
      <p:sp>
        <p:nvSpPr>
          <p:cNvPr id="41" name="圆角矩形 40"/>
          <p:cNvSpPr/>
          <p:nvPr/>
        </p:nvSpPr>
        <p:spPr>
          <a:xfrm>
            <a:off x="516890" y="4366895"/>
            <a:ext cx="1392555" cy="722630"/>
          </a:xfrm>
          <a:prstGeom prst="roundRect">
            <a:avLst/>
          </a:prstGeom>
          <a:solidFill>
            <a:srgbClr val="C0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RTABMAP</a:t>
            </a:r>
            <a:endParaRPr lang="zh-CN"/>
          </a:p>
          <a:p>
            <a:pPr algn="ctr"/>
            <a:r>
              <a:rPr lang="zh-CN"/>
              <a:t>回环检测</a:t>
            </a:r>
            <a:endParaRPr lang="zh-CN"/>
          </a:p>
        </p:txBody>
      </p:sp>
      <p:sp>
        <p:nvSpPr>
          <p:cNvPr id="42" name="左大括号 41"/>
          <p:cNvSpPr/>
          <p:nvPr/>
        </p:nvSpPr>
        <p:spPr>
          <a:xfrm>
            <a:off x="2021205" y="4159885"/>
            <a:ext cx="222885" cy="126301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3" name="文本框 42"/>
          <p:cNvSpPr txBox="1"/>
          <p:nvPr/>
        </p:nvSpPr>
        <p:spPr>
          <a:xfrm>
            <a:off x="2218690" y="4075430"/>
            <a:ext cx="1309370" cy="1383665"/>
          </a:xfrm>
          <a:prstGeom prst="rect">
            <a:avLst/>
          </a:prstGeom>
          <a:noFill/>
        </p:spPr>
        <p:txBody>
          <a:bodyPr wrap="square" rtlCol="0">
            <a:spAutoFit/>
          </a:bodyPr>
          <a:p>
            <a:pPr>
              <a:lnSpc>
                <a:spcPct val="150000"/>
              </a:lnSpc>
            </a:pPr>
            <a:r>
              <a:rPr lang="zh-CN" altLang="en-US" sz="1400">
                <a:solidFill>
                  <a:schemeClr val="bg1"/>
                </a:solidFill>
              </a:rPr>
              <a:t>视觉闭环检测</a:t>
            </a:r>
            <a:endParaRPr lang="zh-CN" altLang="en-US" sz="1400">
              <a:solidFill>
                <a:schemeClr val="bg1"/>
              </a:solidFill>
            </a:endParaRPr>
          </a:p>
          <a:p>
            <a:pPr>
              <a:lnSpc>
                <a:spcPct val="150000"/>
              </a:lnSpc>
            </a:pPr>
            <a:endParaRPr lang="zh-CN" altLang="en-US" sz="1400">
              <a:solidFill>
                <a:schemeClr val="bg1"/>
              </a:solidFill>
            </a:endParaRPr>
          </a:p>
          <a:p>
            <a:pPr>
              <a:lnSpc>
                <a:spcPct val="150000"/>
              </a:lnSpc>
            </a:pPr>
            <a:endParaRPr lang="zh-CN" altLang="en-US" sz="1400">
              <a:solidFill>
                <a:schemeClr val="bg1"/>
              </a:solidFill>
            </a:endParaRPr>
          </a:p>
          <a:p>
            <a:pPr>
              <a:lnSpc>
                <a:spcPct val="150000"/>
              </a:lnSpc>
            </a:pPr>
            <a:r>
              <a:rPr lang="zh-CN" altLang="en-US" sz="1400">
                <a:solidFill>
                  <a:schemeClr val="bg1"/>
                </a:solidFill>
              </a:rPr>
              <a:t>激光相似检测</a:t>
            </a:r>
            <a:endParaRPr lang="zh-CN" altLang="en-US" sz="1400">
              <a:solidFill>
                <a:schemeClr val="bg1"/>
              </a:solidFill>
            </a:endParaRPr>
          </a:p>
        </p:txBody>
      </p:sp>
      <p:sp>
        <p:nvSpPr>
          <p:cNvPr id="44" name="左大括号 43"/>
          <p:cNvSpPr/>
          <p:nvPr/>
        </p:nvSpPr>
        <p:spPr>
          <a:xfrm>
            <a:off x="3555365" y="3909695"/>
            <a:ext cx="222885" cy="78867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5" name="文本框 44"/>
          <p:cNvSpPr txBox="1"/>
          <p:nvPr/>
        </p:nvSpPr>
        <p:spPr>
          <a:xfrm>
            <a:off x="3860800" y="3741420"/>
            <a:ext cx="1974215" cy="1060450"/>
          </a:xfrm>
          <a:prstGeom prst="rect">
            <a:avLst/>
          </a:prstGeom>
          <a:noFill/>
        </p:spPr>
        <p:txBody>
          <a:bodyPr wrap="square" rtlCol="0">
            <a:spAutoFit/>
          </a:bodyPr>
          <a:p>
            <a:pPr>
              <a:lnSpc>
                <a:spcPct val="150000"/>
              </a:lnSpc>
            </a:pPr>
            <a:r>
              <a:rPr lang="zh-CN" altLang="en-US" sz="1400">
                <a:solidFill>
                  <a:schemeClr val="bg1"/>
                </a:solidFill>
              </a:rPr>
              <a:t>视觉词袋模型</a:t>
            </a:r>
            <a:endParaRPr lang="zh-CN" altLang="en-US" sz="1400">
              <a:solidFill>
                <a:schemeClr val="bg1"/>
              </a:solidFill>
            </a:endParaRPr>
          </a:p>
          <a:p>
            <a:pPr>
              <a:lnSpc>
                <a:spcPct val="150000"/>
              </a:lnSpc>
            </a:pPr>
            <a:endParaRPr lang="zh-CN" altLang="en-US" sz="1400">
              <a:solidFill>
                <a:schemeClr val="bg1"/>
              </a:solidFill>
            </a:endParaRPr>
          </a:p>
          <a:p>
            <a:pPr>
              <a:lnSpc>
                <a:spcPct val="150000"/>
              </a:lnSpc>
            </a:pPr>
            <a:r>
              <a:rPr lang="zh-CN" altLang="en-US" sz="1400">
                <a:solidFill>
                  <a:schemeClr val="bg1"/>
                </a:solidFill>
              </a:rPr>
              <a:t>贝叶斯滤波器</a:t>
            </a:r>
            <a:endParaRPr lang="zh-CN" altLang="en-US" sz="1400">
              <a:solidFill>
                <a:schemeClr val="bg1"/>
              </a:solidFill>
            </a:endParaRPr>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linds(horizontal)">
                                      <p:cBhvr>
                                        <p:cTn id="27" dur="500"/>
                                        <p:tgtEl>
                                          <p:spTgt spid="3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blinds(horizontal)">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blinds(horizontal)">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blinds(horizontal)">
                                      <p:cBhvr>
                                        <p:cTn id="40" dur="500"/>
                                        <p:tgtEl>
                                          <p:spTgt spid="36"/>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blinds(horizontal)">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blinds(horizontal)">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blinds(horizontal)">
                                      <p:cBhvr>
                                        <p:cTn id="53" dur="500"/>
                                        <p:tgtEl>
                                          <p:spTgt spid="42"/>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blinds(horizontal)">
                                      <p:cBhvr>
                                        <p:cTn id="56" dur="500"/>
                                        <p:tgtEl>
                                          <p:spTgt spid="4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blinds(horizontal)">
                                      <p:cBhvr>
                                        <p:cTn id="61" dur="500"/>
                                        <p:tgtEl>
                                          <p:spTgt spid="44"/>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blinds(horizontal)">
                                      <p:cBhvr>
                                        <p:cTn id="64" dur="500"/>
                                        <p:tgtEl>
                                          <p:spTgt spid="45"/>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blinds(horizontal)">
                                      <p:cBhvr>
                                        <p:cTn id="69" dur="500"/>
                                        <p:tgtEl>
                                          <p:spTgt spid="38"/>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blinds(horizontal)">
                                      <p:cBhvr>
                                        <p:cTn id="7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31" grpId="0" animBg="1"/>
      <p:bldP spid="35" grpId="0"/>
      <p:bldP spid="34" grpId="0" animBg="1"/>
      <p:bldP spid="36" grpId="0"/>
      <p:bldP spid="37" grpId="0"/>
      <p:bldP spid="41" grpId="0" animBg="1"/>
      <p:bldP spid="42" grpId="0" animBg="1"/>
      <p:bldP spid="43" grpId="0"/>
      <p:bldP spid="44" grpId="0" animBg="1"/>
      <p:bldP spid="45" grpId="0"/>
      <p:bldP spid="3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RTABMAP</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3" name="标题 1"/>
          <p:cNvSpPr>
            <a:spLocks noGrp="1"/>
          </p:cNvSpPr>
          <p:nvPr>
            <p:custDataLst>
              <p:tags r:id="rId5"/>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4" name="右箭头 3"/>
          <p:cNvSpPr/>
          <p:nvPr>
            <p:custDataLst>
              <p:tags r:id="rId6"/>
            </p:custDataLst>
          </p:nvPr>
        </p:nvSpPr>
        <p:spPr>
          <a:xfrm>
            <a:off x="2538730" y="1704975"/>
            <a:ext cx="21971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799715" y="1293495"/>
            <a:ext cx="76200" cy="10718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2882265" y="1139825"/>
            <a:ext cx="1737360" cy="1383665"/>
          </a:xfrm>
          <a:prstGeom prst="rect">
            <a:avLst/>
          </a:prstGeom>
          <a:noFill/>
        </p:spPr>
        <p:txBody>
          <a:bodyPr wrap="none" rtlCol="0" anchor="t">
            <a:spAutoFit/>
          </a:bodyPr>
          <a:p>
            <a:pPr indent="0" algn="l">
              <a:buFont typeface="+mj-ea"/>
              <a:buNone/>
            </a:pPr>
            <a:r>
              <a:rPr lang="en-US" altLang="zh-CN" sz="1400">
                <a:solidFill>
                  <a:schemeClr val="bg1"/>
                </a:solidFill>
                <a:latin typeface="+mn-ea"/>
                <a:sym typeface="+mn-ea"/>
              </a:rPr>
              <a:t>RTABMAP</a:t>
            </a:r>
            <a:r>
              <a:rPr lang="zh-CN" altLang="en-US" sz="1400">
                <a:solidFill>
                  <a:schemeClr val="bg1"/>
                </a:solidFill>
                <a:latin typeface="+mn-ea"/>
                <a:sym typeface="+mn-ea"/>
              </a:rPr>
              <a:t>系统框架</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内存管理机制</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里程计节点</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局部地图</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闭环检测与图优化</a:t>
            </a:r>
            <a:endParaRPr lang="zh-CN" altLang="en-US" sz="1400">
              <a:solidFill>
                <a:schemeClr val="bg1"/>
              </a:solidFill>
              <a:latin typeface="+mn-ea"/>
              <a:sym typeface="+mn-ea"/>
            </a:endParaRPr>
          </a:p>
          <a:p>
            <a:pPr indent="0" algn="l">
              <a:buFont typeface="+mj-ea"/>
              <a:buNone/>
            </a:pPr>
            <a:r>
              <a:rPr lang="zh-CN" altLang="en-US" sz="1400">
                <a:solidFill>
                  <a:srgbClr val="FFFF00"/>
                </a:solidFill>
                <a:latin typeface="+mn-ea"/>
                <a:sym typeface="+mn-ea"/>
              </a:rPr>
              <a:t>全局地图</a:t>
            </a:r>
            <a:endParaRPr lang="zh-CN" altLang="en-US" sz="1400">
              <a:solidFill>
                <a:srgbClr val="FFFF00"/>
              </a:solidFill>
              <a:latin typeface="+mn-ea"/>
              <a:sym typeface="+mn-ea"/>
            </a:endParaRPr>
          </a:p>
        </p:txBody>
      </p:sp>
      <p:sp>
        <p:nvSpPr>
          <p:cNvPr id="12" name="文本框 11"/>
          <p:cNvSpPr txBox="1"/>
          <p:nvPr/>
        </p:nvSpPr>
        <p:spPr>
          <a:xfrm>
            <a:off x="5596255" y="683260"/>
            <a:ext cx="6378575" cy="1322070"/>
          </a:xfrm>
          <a:prstGeom prst="rect">
            <a:avLst/>
          </a:prstGeom>
          <a:noFill/>
          <a:ln w="9525">
            <a:noFill/>
          </a:ln>
        </p:spPr>
        <p:txBody>
          <a:bodyPr wrap="square">
            <a:spAutoFit/>
          </a:bodyPr>
          <a:p>
            <a:pPr marL="171450" indent="-171450">
              <a:lnSpc>
                <a:spcPct val="100000"/>
              </a:lnSpc>
              <a:buFont typeface="Wingdings" panose="05000000000000000000" charset="0"/>
              <a:buChar char="n"/>
            </a:pPr>
            <a:r>
              <a:rPr sz="1000" b="0">
                <a:solidFill>
                  <a:schemeClr val="bg1"/>
                </a:solidFill>
                <a:latin typeface="+mn-ea"/>
              </a:rPr>
              <a:t>当STM中一个新的节点被创建时，会利用深度图像（depth image）、激光扫描数据（laser scan）、点云数据（point cloud）等生成一个对应的局部地图（local occupancy grid）。</a:t>
            </a:r>
            <a:endParaRPr sz="1000" b="0">
              <a:solidFill>
                <a:schemeClr val="bg1"/>
              </a:solidFill>
              <a:latin typeface="+mn-ea"/>
            </a:endParaRPr>
          </a:p>
          <a:p>
            <a:pPr marL="171450" indent="-171450">
              <a:lnSpc>
                <a:spcPct val="200000"/>
              </a:lnSpc>
              <a:buFont typeface="Wingdings" panose="05000000000000000000" charset="0"/>
              <a:buChar char="n"/>
            </a:pPr>
            <a:r>
              <a:rPr sz="1000" b="0">
                <a:solidFill>
                  <a:schemeClr val="bg1"/>
                </a:solidFill>
                <a:latin typeface="+mn-ea"/>
              </a:rPr>
              <a:t>局部建图所基于的里程计，不管是轮式里程计还是视觉里程计或激光里程计都存在累积误差，因此需要进行回环和全局优化。</a:t>
            </a:r>
            <a:endParaRPr sz="1000" b="0">
              <a:solidFill>
                <a:schemeClr val="bg1"/>
              </a:solidFill>
              <a:latin typeface="+mn-ea"/>
            </a:endParaRPr>
          </a:p>
          <a:p>
            <a:pPr marL="171450" indent="-171450">
              <a:lnSpc>
                <a:spcPct val="200000"/>
              </a:lnSpc>
              <a:buFont typeface="Wingdings" panose="05000000000000000000" charset="0"/>
              <a:buChar char="n"/>
            </a:pPr>
            <a:r>
              <a:rPr sz="1000" b="0">
                <a:solidFill>
                  <a:schemeClr val="bg1"/>
                </a:solidFill>
                <a:latin typeface="+mn-ea"/>
              </a:rPr>
              <a:t>当全局优化完成后，就可以基于各个节点的里程计位姿，将各个局部地图拼接起来得到一张全局地图</a:t>
            </a:r>
            <a:r>
              <a:rPr lang="zh-CN" sz="1000" b="0">
                <a:solidFill>
                  <a:schemeClr val="bg1"/>
                </a:solidFill>
                <a:latin typeface="+mn-ea"/>
              </a:rPr>
              <a:t>。</a:t>
            </a:r>
            <a:endParaRPr sz="1000" b="0">
              <a:solidFill>
                <a:schemeClr val="bg1"/>
              </a:solidFill>
              <a:latin typeface="+mn-ea"/>
            </a:endParaRPr>
          </a:p>
        </p:txBody>
      </p:sp>
      <p:pic>
        <p:nvPicPr>
          <p:cNvPr id="6" name="图片 5" descr="图片53"/>
          <p:cNvPicPr>
            <a:picLocks noChangeAspect="1"/>
          </p:cNvPicPr>
          <p:nvPr/>
        </p:nvPicPr>
        <p:blipFill>
          <a:blip r:embed="rId7"/>
          <a:stretch>
            <a:fillRect/>
          </a:stretch>
        </p:blipFill>
        <p:spPr>
          <a:xfrm>
            <a:off x="7377430" y="2080895"/>
            <a:ext cx="4486910" cy="3394075"/>
          </a:xfrm>
          <a:prstGeom prst="rect">
            <a:avLst/>
          </a:prstGeom>
        </p:spPr>
      </p:pic>
      <p:pic>
        <p:nvPicPr>
          <p:cNvPr id="10" name="图片 9" descr="图片51"/>
          <p:cNvPicPr>
            <a:picLocks noChangeAspect="1"/>
          </p:cNvPicPr>
          <p:nvPr/>
        </p:nvPicPr>
        <p:blipFill>
          <a:blip r:embed="rId8"/>
          <a:stretch>
            <a:fillRect/>
          </a:stretch>
        </p:blipFill>
        <p:spPr>
          <a:xfrm>
            <a:off x="288925" y="3275965"/>
            <a:ext cx="5415280" cy="1630680"/>
          </a:xfrm>
          <a:prstGeom prst="rect">
            <a:avLst/>
          </a:prstGeom>
        </p:spPr>
      </p:pic>
      <p:pic>
        <p:nvPicPr>
          <p:cNvPr id="14" name="图片 13" descr="图片51"/>
          <p:cNvPicPr>
            <a:picLocks noChangeAspect="1"/>
          </p:cNvPicPr>
          <p:nvPr/>
        </p:nvPicPr>
        <p:blipFill>
          <a:blip r:embed="rId8"/>
          <a:stretch>
            <a:fillRect/>
          </a:stretch>
        </p:blipFill>
        <p:spPr>
          <a:xfrm>
            <a:off x="861060" y="3625215"/>
            <a:ext cx="5415280" cy="1630680"/>
          </a:xfrm>
          <a:prstGeom prst="rect">
            <a:avLst/>
          </a:prstGeom>
        </p:spPr>
      </p:pic>
      <p:pic>
        <p:nvPicPr>
          <p:cNvPr id="16" name="图片 15" descr="图片51"/>
          <p:cNvPicPr>
            <a:picLocks noChangeAspect="1"/>
          </p:cNvPicPr>
          <p:nvPr/>
        </p:nvPicPr>
        <p:blipFill>
          <a:blip r:embed="rId8"/>
          <a:stretch>
            <a:fillRect/>
          </a:stretch>
        </p:blipFill>
        <p:spPr>
          <a:xfrm>
            <a:off x="1462405" y="3994150"/>
            <a:ext cx="5415280" cy="1630680"/>
          </a:xfrm>
          <a:prstGeom prst="rect">
            <a:avLst/>
          </a:prstGeom>
        </p:spPr>
      </p:pic>
      <p:sp>
        <p:nvSpPr>
          <p:cNvPr id="17" name="右箭头 16"/>
          <p:cNvSpPr/>
          <p:nvPr/>
        </p:nvSpPr>
        <p:spPr>
          <a:xfrm>
            <a:off x="6567170" y="3218180"/>
            <a:ext cx="727075" cy="6769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p:nvSpPr>
        <p:spPr>
          <a:xfrm>
            <a:off x="7377430" y="5550535"/>
            <a:ext cx="4486910" cy="706755"/>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根据程序中不同的配置参数，可以选择RTABMAP是构建二维局部地图（2D local occupancy grid）还是三维局部地图（3D local occupancy grid）</a:t>
            </a:r>
            <a:endParaRPr lang="zh-CN" altLang="en-US" sz="1000" b="0">
              <a:solidFill>
                <a:srgbClr val="FFFF00"/>
              </a:solidFill>
              <a:latin typeface="+mn-ea"/>
            </a:endParaRPr>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linds(horizontal)">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animBg="1"/>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RTABMAP</a:t>
            </a:r>
            <a:r>
              <a:rPr lang="zh-CN" altLang="en-US" sz="1400">
                <a:solidFill>
                  <a:srgbClr val="FFFF00"/>
                </a:solidFill>
                <a:latin typeface="+mn-ea"/>
                <a:sym typeface="+mn-ea"/>
              </a:rPr>
              <a:t>源码解读</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3" name="标题 1"/>
          <p:cNvSpPr>
            <a:spLocks noGrp="1"/>
          </p:cNvSpPr>
          <p:nvPr>
            <p:custDataLst>
              <p:tags r:id="rId5"/>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2" name="文本框 1"/>
          <p:cNvSpPr txBox="1"/>
          <p:nvPr/>
        </p:nvSpPr>
        <p:spPr>
          <a:xfrm>
            <a:off x="3951605" y="792480"/>
            <a:ext cx="1557655"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RTABMAP代码框架</a:t>
            </a:r>
            <a:endParaRPr lang="zh-CN" sz="1000" b="0">
              <a:solidFill>
                <a:schemeClr val="bg1"/>
              </a:solidFill>
              <a:latin typeface="+mn-ea"/>
            </a:endParaRPr>
          </a:p>
        </p:txBody>
      </p:sp>
      <p:pic>
        <p:nvPicPr>
          <p:cNvPr id="7" name="图片 6" descr="图片55"/>
          <p:cNvPicPr>
            <a:picLocks noChangeAspect="1"/>
          </p:cNvPicPr>
          <p:nvPr/>
        </p:nvPicPr>
        <p:blipFill>
          <a:blip r:embed="rId6"/>
          <a:stretch>
            <a:fillRect/>
          </a:stretch>
        </p:blipFill>
        <p:spPr>
          <a:xfrm>
            <a:off x="3951605" y="1191260"/>
            <a:ext cx="6799580" cy="4469765"/>
          </a:xfrm>
          <a:prstGeom prst="rect">
            <a:avLst/>
          </a:prstGeom>
        </p:spPr>
      </p:pic>
      <p:sp>
        <p:nvSpPr>
          <p:cNvPr id="8" name="文本框 7"/>
          <p:cNvSpPr txBox="1"/>
          <p:nvPr/>
        </p:nvSpPr>
        <p:spPr>
          <a:xfrm>
            <a:off x="1605280" y="5758815"/>
            <a:ext cx="8981440" cy="706755"/>
          </a:xfrm>
          <a:prstGeom prst="rect">
            <a:avLst/>
          </a:prstGeom>
          <a:noFill/>
          <a:ln w="9525">
            <a:noFill/>
          </a:ln>
        </p:spPr>
        <p:txBody>
          <a:bodyPr wrap="square">
            <a:spAutoFit/>
          </a:bodyPr>
          <a:p>
            <a:pPr marL="171450" indent="-171450">
              <a:lnSpc>
                <a:spcPct val="200000"/>
              </a:lnSpc>
              <a:buFont typeface="Wingdings" panose="05000000000000000000" charset="0"/>
              <a:buChar char="n"/>
            </a:pPr>
            <a:r>
              <a:rPr lang="zh-CN" sz="1000" b="0">
                <a:solidFill>
                  <a:schemeClr val="bg1"/>
                </a:solidFill>
                <a:latin typeface="+mn-ea"/>
              </a:rPr>
              <a:t>与前面已经分析过的算法类似，RTABMAP的代码由接口部分和核心库部分组成。</a:t>
            </a:r>
            <a:endParaRPr lang="zh-CN" sz="1000" b="0">
              <a:solidFill>
                <a:schemeClr val="bg1"/>
              </a:solidFill>
              <a:latin typeface="+mn-ea"/>
            </a:endParaRPr>
          </a:p>
          <a:p>
            <a:pPr marL="171450" indent="-171450">
              <a:lnSpc>
                <a:spcPct val="200000"/>
              </a:lnSpc>
              <a:buFont typeface="Wingdings" panose="05000000000000000000" charset="0"/>
              <a:buChar char="n"/>
            </a:pPr>
            <a:r>
              <a:rPr lang="zh-CN" sz="1000" b="0">
                <a:solidFill>
                  <a:schemeClr val="bg1"/>
                </a:solidFill>
                <a:latin typeface="+mn-ea"/>
              </a:rPr>
              <a:t>rtabmap_ros功能包实现了算法的ROS接口，其中的主节点rtabmap负责启动算法主逻辑，而算法的底层具体实现被封装在rtabmap核心库之中。</a:t>
            </a:r>
            <a:endParaRPr lang="zh-CN" sz="1000" b="0">
              <a:solidFill>
                <a:schemeClr val="bg1"/>
              </a:solidFill>
              <a:latin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RTABMAP</a:t>
            </a:r>
            <a:r>
              <a:rPr lang="zh-CN" altLang="en-US" sz="1400">
                <a:solidFill>
                  <a:srgbClr val="FFFF00"/>
                </a:solidFill>
                <a:latin typeface="+mn-ea"/>
                <a:sym typeface="+mn-ea"/>
              </a:rPr>
              <a:t>源码解读</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3" name="标题 1"/>
          <p:cNvSpPr>
            <a:spLocks noGrp="1"/>
          </p:cNvSpPr>
          <p:nvPr>
            <p:custDataLst>
              <p:tags r:id="rId5"/>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4" name="文本框 3"/>
          <p:cNvSpPr txBox="1"/>
          <p:nvPr/>
        </p:nvSpPr>
        <p:spPr>
          <a:xfrm>
            <a:off x="4391660" y="312420"/>
            <a:ext cx="2486025"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rtabmap_ros功能包中包含的节点</a:t>
            </a:r>
            <a:endParaRPr lang="zh-CN" sz="1000" b="0">
              <a:solidFill>
                <a:schemeClr val="bg1"/>
              </a:solidFill>
              <a:latin typeface="+mn-ea"/>
            </a:endParaRPr>
          </a:p>
        </p:txBody>
      </p:sp>
      <p:pic>
        <p:nvPicPr>
          <p:cNvPr id="5" name="图片 4" descr="捕获"/>
          <p:cNvPicPr>
            <a:picLocks noChangeAspect="1"/>
          </p:cNvPicPr>
          <p:nvPr/>
        </p:nvPicPr>
        <p:blipFill>
          <a:blip r:embed="rId6"/>
          <a:stretch>
            <a:fillRect/>
          </a:stretch>
        </p:blipFill>
        <p:spPr>
          <a:xfrm>
            <a:off x="3365500" y="702945"/>
            <a:ext cx="4104640" cy="6032500"/>
          </a:xfrm>
          <a:prstGeom prst="rect">
            <a:avLst/>
          </a:prstGeom>
        </p:spPr>
      </p:pic>
      <p:sp>
        <p:nvSpPr>
          <p:cNvPr id="6" name="文本框 5"/>
          <p:cNvSpPr txBox="1"/>
          <p:nvPr/>
        </p:nvSpPr>
        <p:spPr>
          <a:xfrm>
            <a:off x="7874000" y="1181735"/>
            <a:ext cx="2486025" cy="2553335"/>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rtabmap_ros功能包中包含的</a:t>
            </a:r>
            <a:r>
              <a:rPr lang="en-US" altLang="zh-CN" sz="1000" b="0">
                <a:solidFill>
                  <a:schemeClr val="bg1"/>
                </a:solidFill>
                <a:latin typeface="+mn-ea"/>
              </a:rPr>
              <a:t>plugin:</a:t>
            </a:r>
            <a:endParaRPr lang="en-US" altLang="zh-CN" sz="1000" b="0">
              <a:solidFill>
                <a:schemeClr val="bg1"/>
              </a:solidFill>
              <a:latin typeface="+mn-ea"/>
            </a:endParaRPr>
          </a:p>
          <a:p>
            <a:pPr marL="171450" indent="-171450">
              <a:lnSpc>
                <a:spcPct val="200000"/>
              </a:lnSpc>
              <a:buFont typeface="Wingdings" panose="05000000000000000000" charset="0"/>
              <a:buChar char="n"/>
            </a:pPr>
            <a:r>
              <a:rPr lang="en-US" altLang="zh-CN" sz="1000" b="0">
                <a:solidFill>
                  <a:schemeClr val="bg1"/>
                </a:solidFill>
                <a:latin typeface="+mn-ea"/>
              </a:rPr>
              <a:t>nodelet</a:t>
            </a:r>
            <a:endParaRPr lang="en-US" altLang="zh-CN" sz="1000" b="0">
              <a:solidFill>
                <a:schemeClr val="bg1"/>
              </a:solidFill>
              <a:latin typeface="+mn-ea"/>
            </a:endParaRPr>
          </a:p>
          <a:p>
            <a:pPr indent="0">
              <a:lnSpc>
                <a:spcPct val="200000"/>
              </a:lnSpc>
              <a:buFont typeface="Wingdings" panose="05000000000000000000" charset="0"/>
              <a:buNone/>
            </a:pPr>
            <a:r>
              <a:rPr lang="en-US" altLang="zh-CN" sz="1000" b="0">
                <a:solidFill>
                  <a:schemeClr val="bg1"/>
                </a:solidFill>
                <a:latin typeface="+mn-ea"/>
              </a:rPr>
              <a:t>src/nodelets/*</a:t>
            </a:r>
            <a:endParaRPr lang="en-US" altLang="zh-CN" sz="1000" b="0">
              <a:solidFill>
                <a:schemeClr val="bg1"/>
              </a:solidFill>
              <a:latin typeface="+mn-ea"/>
            </a:endParaRPr>
          </a:p>
          <a:p>
            <a:pPr indent="0">
              <a:lnSpc>
                <a:spcPct val="200000"/>
              </a:lnSpc>
              <a:buFont typeface="Wingdings" panose="05000000000000000000" charset="0"/>
              <a:buNone/>
            </a:pPr>
            <a:r>
              <a:rPr lang="en-US" altLang="zh-CN" sz="1000" b="0">
                <a:solidFill>
                  <a:schemeClr val="bg1"/>
                </a:solidFill>
                <a:latin typeface="+mn-ea"/>
              </a:rPr>
              <a:t>src/CoreWrapper.cpp</a:t>
            </a:r>
            <a:endParaRPr lang="en-US" altLang="zh-CN" sz="1000" b="0">
              <a:solidFill>
                <a:schemeClr val="bg1"/>
              </a:solidFill>
              <a:latin typeface="+mn-ea"/>
            </a:endParaRPr>
          </a:p>
          <a:p>
            <a:pPr marL="171450" indent="-171450">
              <a:lnSpc>
                <a:spcPct val="200000"/>
              </a:lnSpc>
              <a:buFont typeface="Wingdings" panose="05000000000000000000" charset="0"/>
              <a:buChar char="n"/>
            </a:pPr>
            <a:r>
              <a:rPr lang="en-US" altLang="zh-CN" sz="1000" b="0">
                <a:solidFill>
                  <a:schemeClr val="bg1"/>
                </a:solidFill>
                <a:latin typeface="+mn-ea"/>
              </a:rPr>
              <a:t>costmap_2d</a:t>
            </a:r>
            <a:endParaRPr lang="en-US" altLang="zh-CN" sz="1000" b="0">
              <a:solidFill>
                <a:schemeClr val="bg1"/>
              </a:solidFill>
              <a:latin typeface="+mn-ea"/>
            </a:endParaRPr>
          </a:p>
          <a:p>
            <a:pPr indent="0">
              <a:lnSpc>
                <a:spcPct val="200000"/>
              </a:lnSpc>
              <a:buFont typeface="Wingdings" panose="05000000000000000000" charset="0"/>
              <a:buNone/>
            </a:pPr>
            <a:r>
              <a:rPr lang="en-US" altLang="zh-CN" sz="1000" b="0">
                <a:solidFill>
                  <a:schemeClr val="bg1"/>
                </a:solidFill>
                <a:latin typeface="+mn-ea"/>
              </a:rPr>
              <a:t>src/costmap_2d/*</a:t>
            </a:r>
            <a:endParaRPr lang="en-US" altLang="zh-CN" sz="1000" b="0">
              <a:solidFill>
                <a:schemeClr val="bg1"/>
              </a:solidFill>
              <a:latin typeface="+mn-ea"/>
            </a:endParaRPr>
          </a:p>
          <a:p>
            <a:pPr marL="171450" indent="-171450">
              <a:lnSpc>
                <a:spcPct val="200000"/>
              </a:lnSpc>
              <a:buFont typeface="Wingdings" panose="05000000000000000000" charset="0"/>
              <a:buChar char="n"/>
            </a:pPr>
            <a:r>
              <a:rPr lang="en-US" altLang="zh-CN" sz="1000" b="0">
                <a:solidFill>
                  <a:schemeClr val="bg1"/>
                </a:solidFill>
                <a:latin typeface="+mn-ea"/>
              </a:rPr>
              <a:t>rviz</a:t>
            </a:r>
            <a:endParaRPr lang="en-US" altLang="zh-CN" sz="1000" b="0">
              <a:solidFill>
                <a:schemeClr val="bg1"/>
              </a:solidFill>
              <a:latin typeface="+mn-ea"/>
            </a:endParaRPr>
          </a:p>
          <a:p>
            <a:pPr indent="0">
              <a:lnSpc>
                <a:spcPct val="200000"/>
              </a:lnSpc>
              <a:buFont typeface="Wingdings" panose="05000000000000000000" charset="0"/>
              <a:buNone/>
            </a:pPr>
            <a:r>
              <a:rPr lang="en-US" altLang="zh-CN" sz="1000" b="0">
                <a:solidFill>
                  <a:schemeClr val="bg1"/>
                </a:solidFill>
                <a:latin typeface="+mn-ea"/>
              </a:rPr>
              <a:t>src/rviz/*</a:t>
            </a:r>
            <a:endParaRPr lang="en-US" altLang="zh-CN" sz="1000" b="0">
              <a:solidFill>
                <a:schemeClr val="bg1"/>
              </a:solidFill>
              <a:latin typeface="+mn-ea"/>
            </a:endParaRPr>
          </a:p>
        </p:txBody>
      </p:sp>
      <p:sp>
        <p:nvSpPr>
          <p:cNvPr id="9" name="文本框 8"/>
          <p:cNvSpPr txBox="1"/>
          <p:nvPr/>
        </p:nvSpPr>
        <p:spPr>
          <a:xfrm>
            <a:off x="7560945" y="4510405"/>
            <a:ext cx="4175125" cy="101473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rgbClr val="FFFF00"/>
                </a:solidFill>
                <a:latin typeface="+mn-ea"/>
              </a:rPr>
              <a:t>ROS支持功能包动态加载和卸载，这个功能由一个C++的pluginlib库来实现，不用改动源码和重编译就能动态加载和卸载功能，使用plugin扩展和升级程序很便捷。</a:t>
            </a:r>
            <a:endParaRPr lang="zh-CN" sz="1000" b="0">
              <a:solidFill>
                <a:srgbClr val="FFFF00"/>
              </a:solidFill>
              <a:latin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795463" y="722630"/>
            <a:ext cx="8502650" cy="633095"/>
          </a:xfrm>
        </p:spPr>
        <p:txBody>
          <a:bodyPr>
            <a:noAutofit/>
          </a:bodyPr>
          <a:p>
            <a:r>
              <a:rPr lang="zh-CN" altLang="en-US" sz="2800" u="sng">
                <a:solidFill>
                  <a:srgbClr val="FF0000"/>
                </a:solidFill>
              </a:rPr>
              <a:t>其他</a:t>
            </a:r>
            <a:r>
              <a:rPr lang="en-US" altLang="zh-CN" sz="2800" u="sng">
                <a:solidFill>
                  <a:srgbClr val="FF0000"/>
                </a:solidFill>
              </a:rPr>
              <a:t>SLAM</a:t>
            </a:r>
            <a:r>
              <a:rPr lang="zh-CN" altLang="en-US" sz="2800" u="sng">
                <a:solidFill>
                  <a:srgbClr val="FF0000"/>
                </a:solidFill>
              </a:rPr>
              <a:t>系统</a:t>
            </a:r>
            <a:r>
              <a:rPr lang="zh-CN" altLang="en-US" sz="2800">
                <a:solidFill>
                  <a:srgbClr val="FFFF00"/>
                </a:solidFill>
              </a:rPr>
              <a:t>具体指什么？</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47" name="文本框 46"/>
          <p:cNvSpPr txBox="1"/>
          <p:nvPr/>
        </p:nvSpPr>
        <p:spPr>
          <a:xfrm>
            <a:off x="1175385" y="5108575"/>
            <a:ext cx="10812145" cy="1568450"/>
          </a:xfrm>
          <a:prstGeom prst="rect">
            <a:avLst/>
          </a:prstGeom>
          <a:noFill/>
        </p:spPr>
        <p:txBody>
          <a:bodyPr wrap="square" rtlCol="0">
            <a:spAutoFit/>
          </a:bodyPr>
          <a:p>
            <a:pPr marL="285750" indent="-285750" algn="l">
              <a:lnSpc>
                <a:spcPct val="150000"/>
              </a:lnSpc>
              <a:buFont typeface="Wingdings" panose="05000000000000000000" charset="0"/>
              <a:buChar char="n"/>
            </a:pPr>
            <a:r>
              <a:rPr lang="en-US" altLang="zh-CN" sz="1600">
                <a:solidFill>
                  <a:srgbClr val="FFFF00"/>
                </a:solidFill>
                <a:sym typeface="+mn-ea"/>
              </a:rPr>
              <a:t>SLAM</a:t>
            </a:r>
            <a:r>
              <a:rPr lang="zh-CN" altLang="en-US" sz="1600">
                <a:solidFill>
                  <a:srgbClr val="FFFF00"/>
                </a:solidFill>
                <a:sym typeface="+mn-ea"/>
              </a:rPr>
              <a:t>并不仅仅指代某种特定算法（求解方法），</a:t>
            </a:r>
            <a:r>
              <a:rPr lang="en-US" altLang="zh-CN" sz="1600">
                <a:solidFill>
                  <a:srgbClr val="FFFF00"/>
                </a:solidFill>
                <a:sym typeface="+mn-ea"/>
              </a:rPr>
              <a:t>SLAM</a:t>
            </a:r>
            <a:r>
              <a:rPr lang="zh-CN" altLang="en-US" sz="1600">
                <a:solidFill>
                  <a:srgbClr val="FFFF00"/>
                </a:solidFill>
                <a:sym typeface="+mn-ea"/>
              </a:rPr>
              <a:t>是一种问题的总称，</a:t>
            </a:r>
            <a:r>
              <a:rPr lang="en-US" altLang="zh-CN" sz="1600">
                <a:solidFill>
                  <a:srgbClr val="FFFF00"/>
                </a:solidFill>
                <a:highlight>
                  <a:srgbClr val="008000"/>
                </a:highlight>
                <a:sym typeface="+mn-ea"/>
              </a:rPr>
              <a:t>SLAM</a:t>
            </a:r>
            <a:r>
              <a:rPr lang="zh-CN" altLang="en-US" sz="1600">
                <a:solidFill>
                  <a:srgbClr val="FFFF00"/>
                </a:solidFill>
                <a:highlight>
                  <a:srgbClr val="008000"/>
                </a:highlight>
                <a:sym typeface="+mn-ea"/>
              </a:rPr>
              <a:t>问题</a:t>
            </a:r>
            <a:r>
              <a:rPr lang="en-US" altLang="zh-CN" sz="1600">
                <a:solidFill>
                  <a:srgbClr val="FFFF00"/>
                </a:solidFill>
                <a:highlight>
                  <a:srgbClr val="008000"/>
                </a:highlight>
                <a:sym typeface="+mn-ea"/>
              </a:rPr>
              <a:t> ≠ SLAM</a:t>
            </a:r>
            <a:r>
              <a:rPr lang="zh-CN" altLang="en-US" sz="1600">
                <a:solidFill>
                  <a:srgbClr val="FFFF00"/>
                </a:solidFill>
                <a:highlight>
                  <a:srgbClr val="008000"/>
                </a:highlight>
                <a:sym typeface="+mn-ea"/>
              </a:rPr>
              <a:t>算法</a:t>
            </a:r>
            <a:endParaRPr lang="zh-CN" altLang="en-US" sz="1600">
              <a:solidFill>
                <a:srgbClr val="FFFF00"/>
              </a:solidFill>
              <a:highlight>
                <a:srgbClr val="008000"/>
              </a:highlight>
              <a:sym typeface="+mn-ea"/>
            </a:endParaRPr>
          </a:p>
          <a:p>
            <a:pPr marL="285750" indent="-285750" algn="l">
              <a:lnSpc>
                <a:spcPct val="150000"/>
              </a:lnSpc>
              <a:buFont typeface="Wingdings" panose="05000000000000000000" charset="0"/>
              <a:buChar char="n"/>
            </a:pPr>
            <a:r>
              <a:rPr lang="zh-CN" altLang="en-US" sz="1600">
                <a:solidFill>
                  <a:srgbClr val="FFFF00"/>
                </a:solidFill>
                <a:sym typeface="+mn-ea"/>
              </a:rPr>
              <a:t>某种</a:t>
            </a:r>
            <a:r>
              <a:rPr lang="en-US" altLang="zh-CN" sz="1600">
                <a:solidFill>
                  <a:srgbClr val="FFFF00"/>
                </a:solidFill>
                <a:sym typeface="+mn-ea"/>
              </a:rPr>
              <a:t>SLAM</a:t>
            </a:r>
            <a:r>
              <a:rPr lang="zh-CN" altLang="en-US" sz="1600">
                <a:solidFill>
                  <a:srgbClr val="FFFF00"/>
                </a:solidFill>
                <a:sym typeface="+mn-ea"/>
              </a:rPr>
              <a:t>算法的软硬件具体实现，就是一种具体的</a:t>
            </a:r>
            <a:r>
              <a:rPr lang="en-US" altLang="zh-CN" sz="1600">
                <a:solidFill>
                  <a:srgbClr val="FFFF00"/>
                </a:solidFill>
                <a:sym typeface="+mn-ea"/>
              </a:rPr>
              <a:t>SLAM</a:t>
            </a:r>
            <a:r>
              <a:rPr lang="zh-CN" altLang="en-US" sz="1600">
                <a:solidFill>
                  <a:srgbClr val="FFFF00"/>
                </a:solidFill>
                <a:sym typeface="+mn-ea"/>
              </a:rPr>
              <a:t>系统，比如</a:t>
            </a:r>
            <a:r>
              <a:rPr lang="en-US" altLang="zh-CN" sz="1600">
                <a:solidFill>
                  <a:srgbClr val="FFFF00"/>
                </a:solidFill>
                <a:sym typeface="+mn-ea"/>
              </a:rPr>
              <a:t>ORB-SLAM2</a:t>
            </a:r>
            <a:r>
              <a:rPr lang="zh-CN" altLang="en-US" sz="1600">
                <a:solidFill>
                  <a:srgbClr val="FFFF00"/>
                </a:solidFill>
                <a:sym typeface="+mn-ea"/>
              </a:rPr>
              <a:t>、</a:t>
            </a:r>
            <a:r>
              <a:rPr lang="en-US" altLang="zh-CN" sz="1600">
                <a:solidFill>
                  <a:srgbClr val="FFFF00"/>
                </a:solidFill>
                <a:sym typeface="+mn-ea"/>
              </a:rPr>
              <a:t>Cartographer</a:t>
            </a:r>
            <a:r>
              <a:rPr lang="zh-CN" altLang="en-US" sz="1600">
                <a:solidFill>
                  <a:srgbClr val="FFFF00"/>
                </a:solidFill>
                <a:sym typeface="+mn-ea"/>
              </a:rPr>
              <a:t>等</a:t>
            </a:r>
            <a:endParaRPr lang="zh-CN" altLang="en-US" sz="1600">
              <a:solidFill>
                <a:srgbClr val="FFFF00"/>
              </a:solidFill>
              <a:sym typeface="+mn-ea"/>
            </a:endParaRPr>
          </a:p>
          <a:p>
            <a:pPr marL="285750" indent="-285750" algn="l">
              <a:lnSpc>
                <a:spcPct val="150000"/>
              </a:lnSpc>
              <a:buFont typeface="Wingdings" panose="05000000000000000000" charset="0"/>
              <a:buChar char="n"/>
            </a:pPr>
            <a:r>
              <a:rPr lang="en-US" altLang="zh-CN" sz="1600">
                <a:solidFill>
                  <a:srgbClr val="FFFF00"/>
                </a:solidFill>
                <a:sym typeface="+mn-ea"/>
              </a:rPr>
              <a:t>SLAM</a:t>
            </a:r>
            <a:r>
              <a:rPr lang="zh-CN" altLang="en-US" sz="1600">
                <a:solidFill>
                  <a:srgbClr val="FFFF00"/>
                </a:solidFill>
                <a:sym typeface="+mn-ea"/>
              </a:rPr>
              <a:t>问题</a:t>
            </a:r>
            <a:r>
              <a:rPr lang="en-US" altLang="zh-CN" sz="1600">
                <a:solidFill>
                  <a:srgbClr val="FFFF00"/>
                </a:solidFill>
                <a:sym typeface="+mn-ea"/>
              </a:rPr>
              <a:t> &gt; SLAM</a:t>
            </a:r>
            <a:r>
              <a:rPr lang="zh-CN" altLang="en-US" sz="1600">
                <a:solidFill>
                  <a:srgbClr val="FFFF00"/>
                </a:solidFill>
                <a:sym typeface="+mn-ea"/>
              </a:rPr>
              <a:t>算法</a:t>
            </a:r>
            <a:r>
              <a:rPr lang="en-US" altLang="zh-CN" sz="1600">
                <a:solidFill>
                  <a:srgbClr val="FFFF00"/>
                </a:solidFill>
                <a:sym typeface="+mn-ea"/>
              </a:rPr>
              <a:t> &gt; SLAM</a:t>
            </a:r>
            <a:r>
              <a:rPr lang="zh-CN" altLang="en-US" sz="1600">
                <a:solidFill>
                  <a:srgbClr val="FFFF00"/>
                </a:solidFill>
                <a:sym typeface="+mn-ea"/>
              </a:rPr>
              <a:t>系统</a:t>
            </a:r>
            <a:endParaRPr lang="zh-CN" altLang="en-US" sz="1600">
              <a:solidFill>
                <a:srgbClr val="FFFF00"/>
              </a:solidFill>
              <a:sym typeface="+mn-ea"/>
            </a:endParaRPr>
          </a:p>
          <a:p>
            <a:pPr marL="285750" indent="-285750" algn="l">
              <a:lnSpc>
                <a:spcPct val="150000"/>
              </a:lnSpc>
              <a:buFont typeface="Wingdings" panose="05000000000000000000" charset="0"/>
              <a:buChar char="n"/>
            </a:pPr>
            <a:r>
              <a:rPr lang="zh-CN" altLang="en-US" sz="1600">
                <a:solidFill>
                  <a:srgbClr val="FFFF00"/>
                </a:solidFill>
              </a:rPr>
              <a:t>一个</a:t>
            </a:r>
            <a:r>
              <a:rPr lang="en-US" altLang="zh-CN" sz="1600">
                <a:solidFill>
                  <a:srgbClr val="FFFF00"/>
                </a:solidFill>
              </a:rPr>
              <a:t>SLAMer</a:t>
            </a:r>
            <a:r>
              <a:rPr lang="zh-CN" altLang="en-US" sz="1600">
                <a:solidFill>
                  <a:srgbClr val="FFFF00"/>
                </a:solidFill>
              </a:rPr>
              <a:t>，还可能是程序员、数学家、硬件工程师、机械工程师、</a:t>
            </a:r>
            <a:r>
              <a:rPr lang="en-US" altLang="zh-CN" sz="1600">
                <a:solidFill>
                  <a:srgbClr val="FFFF00"/>
                </a:solidFill>
              </a:rPr>
              <a:t>AI</a:t>
            </a:r>
            <a:r>
              <a:rPr lang="zh-CN" altLang="en-US" sz="1600">
                <a:solidFill>
                  <a:srgbClr val="FFFF00"/>
                </a:solidFill>
              </a:rPr>
              <a:t>调包侠、</a:t>
            </a:r>
            <a:r>
              <a:rPr lang="en-US" altLang="zh-CN" sz="1600">
                <a:solidFill>
                  <a:srgbClr val="FFFF00"/>
                </a:solidFill>
              </a:rPr>
              <a:t>...</a:t>
            </a:r>
            <a:endParaRPr lang="en-US" altLang="zh-CN" sz="1600">
              <a:solidFill>
                <a:srgbClr val="FFFF00"/>
              </a:solidFill>
            </a:endParaRPr>
          </a:p>
        </p:txBody>
      </p:sp>
      <p:graphicFrame>
        <p:nvGraphicFramePr>
          <p:cNvPr id="7" name="表格 6"/>
          <p:cNvGraphicFramePr/>
          <p:nvPr/>
        </p:nvGraphicFramePr>
        <p:xfrm>
          <a:off x="1765300" y="1493520"/>
          <a:ext cx="8533765" cy="1158240"/>
        </p:xfrm>
        <a:graphic>
          <a:graphicData uri="http://schemas.openxmlformats.org/drawingml/2006/table">
            <a:tbl>
              <a:tblPr firstRow="1" bandRow="1">
                <a:tableStyleId>{5C22544A-7EE6-4342-B048-85BDC9FD1C3A}</a:tableStyleId>
              </a:tblPr>
              <a:tblGrid>
                <a:gridCol w="2844377"/>
                <a:gridCol w="2844376"/>
                <a:gridCol w="2844377"/>
              </a:tblGrid>
              <a:tr h="396240">
                <a:tc>
                  <a:txBody>
                    <a:bodyPr/>
                    <a:p>
                      <a:pPr algn="ctr">
                        <a:buNone/>
                      </a:pPr>
                      <a:r>
                        <a:rPr lang="zh-CN" altLang="en-US" sz="1800">
                          <a:solidFill>
                            <a:schemeClr val="tx1"/>
                          </a:solidFill>
                        </a:rPr>
                        <a:t>问题</a:t>
                      </a:r>
                      <a:endParaRPr lang="zh-CN" altLang="en-US" sz="1800">
                        <a:solidFill>
                          <a:schemeClr val="tx1"/>
                        </a:solidFill>
                      </a:endParaRPr>
                    </a:p>
                  </a:txBody>
                  <a:tcPr anchor="ctr" anchorCtr="0"/>
                </a:tc>
                <a:tc>
                  <a:txBody>
                    <a:bodyPr/>
                    <a:p>
                      <a:pPr algn="ctr">
                        <a:buNone/>
                      </a:pPr>
                      <a:r>
                        <a:rPr lang="zh-CN" altLang="en-US" sz="1800">
                          <a:solidFill>
                            <a:schemeClr val="tx1"/>
                          </a:solidFill>
                        </a:rPr>
                        <a:t>求解方法（也叫算法）</a:t>
                      </a:r>
                      <a:endParaRPr lang="zh-CN" altLang="en-US" sz="1800">
                        <a:solidFill>
                          <a:schemeClr val="tx1"/>
                        </a:solidFill>
                      </a:endParaRPr>
                    </a:p>
                  </a:txBody>
                  <a:tcPr anchor="ctr" anchorCtr="0"/>
                </a:tc>
                <a:tc>
                  <a:txBody>
                    <a:bodyPr/>
                    <a:p>
                      <a:pPr algn="ctr">
                        <a:buNone/>
                      </a:pPr>
                      <a:r>
                        <a:rPr lang="zh-CN" altLang="en-US" sz="1800">
                          <a:solidFill>
                            <a:schemeClr val="tx1"/>
                          </a:solidFill>
                        </a:rPr>
                        <a:t>具体实现（也叫系统）</a:t>
                      </a:r>
                      <a:endParaRPr lang="zh-CN" altLang="en-US" sz="1800">
                        <a:solidFill>
                          <a:schemeClr val="tx1"/>
                        </a:solidFill>
                      </a:endParaRPr>
                    </a:p>
                  </a:txBody>
                  <a:tcPr anchor="ctr" anchorCtr="0"/>
                </a:tc>
              </a:tr>
              <a:tr h="381000">
                <a:tc>
                  <a:txBody>
                    <a:bodyPr/>
                    <a:p>
                      <a:pPr algn="ctr">
                        <a:buNone/>
                      </a:pPr>
                      <a:endParaRPr lang="zh-CN" altLang="en-US" sz="1400"/>
                    </a:p>
                  </a:txBody>
                  <a:tcPr anchor="ctr" anchorCtr="0"/>
                </a:tc>
                <a:tc>
                  <a:txBody>
                    <a:bodyPr/>
                    <a:p>
                      <a:pPr marL="285750" indent="-285750" algn="l">
                        <a:buFont typeface="Arial" panose="020B0604020202020204" pitchFamily="34" charset="0"/>
                        <a:buChar char="•"/>
                      </a:pPr>
                      <a:endParaRPr lang="en-US" altLang="zh-CN" sz="1400">
                        <a:sym typeface="+mn-ea"/>
                      </a:endParaRPr>
                    </a:p>
                    <a:p>
                      <a:pPr marL="285750" indent="-285750" algn="l">
                        <a:buFont typeface="Arial" panose="020B0604020202020204" pitchFamily="34" charset="0"/>
                        <a:buChar char="•"/>
                      </a:pPr>
                      <a:endParaRPr lang="en-US" altLang="zh-CN" sz="1400">
                        <a:sym typeface="+mn-ea"/>
                      </a:endParaRPr>
                    </a:p>
                    <a:p>
                      <a:pPr marL="285750" indent="-285750" algn="l">
                        <a:buFont typeface="Arial" panose="020B0604020202020204" pitchFamily="34" charset="0"/>
                        <a:buChar char="•"/>
                      </a:pPr>
                      <a:endParaRPr lang="en-US" altLang="zh-CN" sz="1400">
                        <a:sym typeface="+mn-ea"/>
                      </a:endParaRPr>
                    </a:p>
                    <a:p>
                      <a:pPr marL="285750" indent="-285750" algn="l">
                        <a:buFont typeface="Arial" panose="020B0604020202020204" pitchFamily="34" charset="0"/>
                        <a:buChar char="•"/>
                      </a:pPr>
                      <a:endParaRPr lang="en-US" altLang="zh-CN" sz="1400">
                        <a:sym typeface="+mn-ea"/>
                      </a:endParaRPr>
                    </a:p>
                    <a:p>
                      <a:pPr marL="285750" indent="-285750" algn="l">
                        <a:buFont typeface="Arial" panose="020B0604020202020204" pitchFamily="34" charset="0"/>
                        <a:buChar char="•"/>
                      </a:pPr>
                      <a:endParaRPr lang="en-US" altLang="zh-CN" sz="1400">
                        <a:sym typeface="+mn-ea"/>
                      </a:endParaRPr>
                    </a:p>
                    <a:p>
                      <a:pPr marL="285750" indent="-285750" algn="l">
                        <a:buFont typeface="Arial" panose="020B0604020202020204" pitchFamily="34" charset="0"/>
                        <a:buChar char="•"/>
                      </a:pPr>
                      <a:endParaRPr lang="en-US" altLang="zh-CN" sz="1400">
                        <a:sym typeface="+mn-ea"/>
                      </a:endParaRPr>
                    </a:p>
                  </a:txBody>
                  <a:tcPr anchor="ctr" anchorCtr="0"/>
                </a:tc>
                <a:tc>
                  <a:txBody>
                    <a:bodyPr/>
                    <a:p>
                      <a:pPr indent="0" algn="l">
                        <a:buNone/>
                      </a:pPr>
                      <a:endParaRPr lang="zh-CN" altLang="en-US" sz="1400">
                        <a:sym typeface="+mn-ea"/>
                      </a:endParaRPr>
                    </a:p>
                  </a:txBody>
                  <a:tcPr anchor="ctr" anchorCtr="0"/>
                </a:tc>
              </a:tr>
              <a:tr h="381000">
                <a:tc>
                  <a:txBody>
                    <a:bodyPr/>
                    <a:p>
                      <a:pPr algn="ctr">
                        <a:buNone/>
                      </a:pPr>
                      <a:endParaRPr lang="zh-CN" altLang="en-US" sz="1400"/>
                    </a:p>
                  </a:txBody>
                  <a:tcPr anchor="ctr" anchorCtr="0"/>
                </a:tc>
                <a:tc>
                  <a:txBody>
                    <a:bodyPr/>
                    <a:p>
                      <a:pPr indent="0" algn="l">
                        <a:buFont typeface="Arial" panose="020B0604020202020204" pitchFamily="34" charset="0"/>
                        <a:buNone/>
                      </a:pPr>
                      <a:endParaRPr lang="en-US" altLang="zh-CN" sz="1400">
                        <a:sym typeface="+mn-ea"/>
                      </a:endParaRPr>
                    </a:p>
                    <a:p>
                      <a:pPr indent="0" algn="l">
                        <a:buFont typeface="Arial" panose="020B0604020202020204" pitchFamily="34" charset="0"/>
                        <a:buNone/>
                      </a:pPr>
                      <a:endParaRPr lang="en-US" altLang="zh-CN" sz="1400">
                        <a:sym typeface="+mn-ea"/>
                      </a:endParaRPr>
                    </a:p>
                    <a:p>
                      <a:pPr indent="0" algn="l">
                        <a:buFont typeface="Arial" panose="020B0604020202020204" pitchFamily="34" charset="0"/>
                        <a:buNone/>
                      </a:pPr>
                      <a:endParaRPr lang="en-US" altLang="zh-CN" sz="1400">
                        <a:sym typeface="+mn-ea"/>
                      </a:endParaRPr>
                    </a:p>
                    <a:p>
                      <a:pPr indent="0" algn="l">
                        <a:buFont typeface="Arial" panose="020B0604020202020204" pitchFamily="34" charset="0"/>
                        <a:buNone/>
                      </a:pPr>
                      <a:endParaRPr lang="en-US" altLang="zh-CN" sz="1400">
                        <a:sym typeface="+mn-ea"/>
                      </a:endParaRPr>
                    </a:p>
                    <a:p>
                      <a:pPr indent="0" algn="l">
                        <a:buFont typeface="Arial" panose="020B0604020202020204" pitchFamily="34" charset="0"/>
                        <a:buNone/>
                      </a:pPr>
                      <a:endParaRPr lang="en-US" altLang="zh-CN" sz="1400">
                        <a:sym typeface="+mn-ea"/>
                      </a:endParaRPr>
                    </a:p>
                    <a:p>
                      <a:pPr indent="0" algn="l">
                        <a:buFont typeface="Arial" panose="020B0604020202020204" pitchFamily="34" charset="0"/>
                        <a:buNone/>
                      </a:pPr>
                      <a:endParaRPr lang="en-US" altLang="zh-CN" sz="1400">
                        <a:sym typeface="+mn-ea"/>
                      </a:endParaRPr>
                    </a:p>
                    <a:p>
                      <a:pPr indent="0" algn="l">
                        <a:buFont typeface="Arial" panose="020B0604020202020204" pitchFamily="34" charset="0"/>
                        <a:buNone/>
                      </a:pPr>
                      <a:endParaRPr lang="en-US" altLang="zh-CN" sz="1400">
                        <a:sym typeface="+mn-ea"/>
                      </a:endParaRPr>
                    </a:p>
                    <a:p>
                      <a:pPr indent="0" algn="l">
                        <a:buFont typeface="Arial" panose="020B0604020202020204" pitchFamily="34" charset="0"/>
                        <a:buNone/>
                      </a:pPr>
                      <a:endParaRPr lang="en-US" altLang="zh-CN" sz="1400">
                        <a:sym typeface="+mn-ea"/>
                      </a:endParaRPr>
                    </a:p>
                  </a:txBody>
                  <a:tcPr anchor="ctr" anchorCtr="0"/>
                </a:tc>
                <a:tc>
                  <a:txBody>
                    <a:bodyPr/>
                    <a:p>
                      <a:pPr indent="0" algn="l">
                        <a:buFont typeface="Arial" panose="020B0604020202020204" pitchFamily="34" charset="0"/>
                        <a:buNone/>
                      </a:pPr>
                      <a:endParaRPr lang="zh-CN" altLang="en-US" sz="1400">
                        <a:sym typeface="+mn-ea"/>
                      </a:endParaRPr>
                    </a:p>
                  </a:txBody>
                  <a:tcPr anchor="ctr" anchorCtr="0"/>
                </a:tc>
              </a:tr>
            </a:tbl>
          </a:graphicData>
        </a:graphic>
      </p:graphicFrame>
      <p:graphicFrame>
        <p:nvGraphicFramePr>
          <p:cNvPr id="8" name="表格 7"/>
          <p:cNvGraphicFramePr/>
          <p:nvPr/>
        </p:nvGraphicFramePr>
        <p:xfrm>
          <a:off x="1765300" y="1493520"/>
          <a:ext cx="8533130" cy="3566160"/>
        </p:xfrm>
        <a:graphic>
          <a:graphicData uri="http://schemas.openxmlformats.org/drawingml/2006/table">
            <a:tbl>
              <a:tblPr firstRow="1" bandRow="1">
                <a:tableStyleId>{5C22544A-7EE6-4342-B048-85BDC9FD1C3A}</a:tableStyleId>
              </a:tblPr>
              <a:tblGrid>
                <a:gridCol w="2844377"/>
                <a:gridCol w="2844376"/>
                <a:gridCol w="2844165"/>
              </a:tblGrid>
              <a:tr h="396240">
                <a:tc>
                  <a:txBody>
                    <a:bodyPr/>
                    <a:p>
                      <a:pPr algn="ctr">
                        <a:buNone/>
                      </a:pPr>
                      <a:r>
                        <a:rPr lang="zh-CN" altLang="en-US" sz="1800">
                          <a:solidFill>
                            <a:schemeClr val="tx1"/>
                          </a:solidFill>
                        </a:rPr>
                        <a:t>问题</a:t>
                      </a:r>
                      <a:endParaRPr lang="zh-CN" altLang="en-US" sz="1800">
                        <a:solidFill>
                          <a:schemeClr val="tx1"/>
                        </a:solidFill>
                      </a:endParaRPr>
                    </a:p>
                  </a:txBody>
                  <a:tcPr anchor="ctr" anchorCtr="0"/>
                </a:tc>
                <a:tc>
                  <a:txBody>
                    <a:bodyPr/>
                    <a:p>
                      <a:pPr algn="ctr">
                        <a:buNone/>
                      </a:pPr>
                      <a:r>
                        <a:rPr lang="zh-CN" altLang="en-US" sz="1800">
                          <a:solidFill>
                            <a:schemeClr val="tx1"/>
                          </a:solidFill>
                        </a:rPr>
                        <a:t>求解方法（也叫算法）</a:t>
                      </a:r>
                      <a:endParaRPr lang="zh-CN" altLang="en-US" sz="1800">
                        <a:solidFill>
                          <a:schemeClr val="tx1"/>
                        </a:solidFill>
                      </a:endParaRPr>
                    </a:p>
                  </a:txBody>
                  <a:tcPr anchor="ctr" anchorCtr="0"/>
                </a:tc>
                <a:tc>
                  <a:txBody>
                    <a:bodyPr/>
                    <a:p>
                      <a:pPr algn="ctr">
                        <a:buNone/>
                      </a:pPr>
                      <a:r>
                        <a:rPr lang="zh-CN" altLang="en-US" sz="1800">
                          <a:solidFill>
                            <a:schemeClr val="tx1"/>
                          </a:solidFill>
                        </a:rPr>
                        <a:t>具体实现（也叫系统）</a:t>
                      </a:r>
                      <a:endParaRPr lang="zh-CN" altLang="en-US" sz="1800">
                        <a:solidFill>
                          <a:schemeClr val="tx1"/>
                        </a:solidFill>
                      </a:endParaRPr>
                    </a:p>
                  </a:txBody>
                  <a:tcPr anchor="ctr" anchorCtr="0"/>
                </a:tc>
              </a:tr>
              <a:tr h="381000">
                <a:tc>
                  <a:txBody>
                    <a:bodyPr/>
                    <a:p>
                      <a:pPr algn="ctr">
                        <a:buNone/>
                      </a:pPr>
                      <a:r>
                        <a:rPr lang="en-US" altLang="zh-CN" sz="1400"/>
                        <a:t>1+1=</a:t>
                      </a:r>
                      <a:r>
                        <a:rPr lang="zh-CN" altLang="en-US" sz="1400"/>
                        <a:t>？</a:t>
                      </a:r>
                      <a:endParaRPr lang="zh-CN" altLang="en-US" sz="1400"/>
                    </a:p>
                  </a:txBody>
                  <a:tcPr anchor="ctr" anchorCtr="0"/>
                </a:tc>
                <a:tc>
                  <a:txBody>
                    <a:bodyPr/>
                    <a:p>
                      <a:pPr marL="285750" indent="-285750" algn="l">
                        <a:buFont typeface="Arial" panose="020B0604020202020204" pitchFamily="34" charset="0"/>
                        <a:buChar char="•"/>
                      </a:pPr>
                      <a:r>
                        <a:rPr lang="zh-CN" altLang="en-US" sz="1400">
                          <a:sym typeface="+mn-ea"/>
                        </a:rPr>
                        <a:t>计算器</a:t>
                      </a:r>
                      <a:endParaRPr lang="zh-CN" altLang="en-US" sz="1400"/>
                    </a:p>
                    <a:p>
                      <a:pPr marL="285750" indent="-285750" algn="l">
                        <a:buFont typeface="Arial" panose="020B0604020202020204" pitchFamily="34" charset="0"/>
                        <a:buChar char="•"/>
                      </a:pPr>
                      <a:r>
                        <a:rPr lang="zh-CN" altLang="en-US" sz="1400">
                          <a:solidFill>
                            <a:schemeClr val="accent1"/>
                          </a:solidFill>
                          <a:sym typeface="+mn-ea"/>
                        </a:rPr>
                        <a:t>算盘</a:t>
                      </a:r>
                      <a:endParaRPr lang="zh-CN" altLang="en-US" sz="1400">
                        <a:solidFill>
                          <a:schemeClr val="accent1"/>
                        </a:solidFill>
                      </a:endParaRPr>
                    </a:p>
                    <a:p>
                      <a:pPr marL="285750" indent="-285750" algn="l">
                        <a:buFont typeface="Arial" panose="020B0604020202020204" pitchFamily="34" charset="0"/>
                        <a:buChar char="•"/>
                      </a:pPr>
                      <a:r>
                        <a:rPr lang="zh-CN" altLang="en-US" sz="1400">
                          <a:sym typeface="+mn-ea"/>
                        </a:rPr>
                        <a:t>笔算</a:t>
                      </a:r>
                      <a:endParaRPr lang="zh-CN" altLang="en-US" sz="1400"/>
                    </a:p>
                    <a:p>
                      <a:pPr marL="285750" indent="-285750" algn="l">
                        <a:buFont typeface="Arial" panose="020B0604020202020204" pitchFamily="34" charset="0"/>
                        <a:buChar char="•"/>
                      </a:pPr>
                      <a:r>
                        <a:rPr lang="zh-CN" altLang="en-US" sz="1400">
                          <a:sym typeface="+mn-ea"/>
                        </a:rPr>
                        <a:t>心算</a:t>
                      </a:r>
                      <a:endParaRPr lang="zh-CN" altLang="en-US" sz="1400"/>
                    </a:p>
                    <a:p>
                      <a:pPr marL="285750" indent="-285750" algn="l">
                        <a:buFont typeface="Arial" panose="020B0604020202020204" pitchFamily="34" charset="0"/>
                        <a:buChar char="•"/>
                      </a:pPr>
                      <a:r>
                        <a:rPr lang="zh-CN" altLang="en-US" sz="1400">
                          <a:sym typeface="+mn-ea"/>
                        </a:rPr>
                        <a:t>扳手指</a:t>
                      </a:r>
                      <a:endParaRPr lang="zh-CN" altLang="en-US" sz="1400"/>
                    </a:p>
                    <a:p>
                      <a:pPr marL="285750" indent="-285750" algn="l">
                        <a:buFont typeface="Arial" panose="020B0604020202020204" pitchFamily="34" charset="0"/>
                        <a:buChar char="•"/>
                      </a:pPr>
                      <a:r>
                        <a:rPr lang="en-US" altLang="zh-CN" sz="1400">
                          <a:sym typeface="+mn-ea"/>
                        </a:rPr>
                        <a:t>...</a:t>
                      </a:r>
                      <a:endParaRPr lang="en-US" altLang="zh-CN" sz="1400">
                        <a:sym typeface="+mn-ea"/>
                      </a:endParaRPr>
                    </a:p>
                  </a:txBody>
                  <a:tcPr anchor="ctr" anchorCtr="0"/>
                </a:tc>
                <a:tc>
                  <a:txBody>
                    <a:bodyPr/>
                    <a:p>
                      <a:pPr indent="0" algn="l">
                        <a:buNone/>
                      </a:pPr>
                      <a:r>
                        <a:rPr lang="zh-CN" altLang="en-US" sz="1400">
                          <a:sym typeface="+mn-ea"/>
                        </a:rPr>
                        <a:t>拨算盘的具体过程</a:t>
                      </a:r>
                      <a:endParaRPr lang="zh-CN" altLang="en-US" sz="1400">
                        <a:sym typeface="+mn-ea"/>
                      </a:endParaRPr>
                    </a:p>
                  </a:txBody>
                  <a:tcPr anchor="ctr" anchorCtr="0"/>
                </a:tc>
              </a:tr>
              <a:tr h="381000">
                <a:tc>
                  <a:txBody>
                    <a:bodyPr/>
                    <a:p>
                      <a:pPr algn="ctr">
                        <a:buNone/>
                      </a:pPr>
                      <a:endParaRPr lang="zh-CN" altLang="en-US" sz="1400"/>
                    </a:p>
                  </a:txBody>
                  <a:tcPr anchor="ctr" anchorCtr="0"/>
                </a:tc>
                <a:tc>
                  <a:txBody>
                    <a:bodyPr/>
                    <a:p>
                      <a:pPr indent="0" algn="l">
                        <a:buFont typeface="Arial" panose="020B0604020202020204" pitchFamily="34" charset="0"/>
                        <a:buNone/>
                      </a:pPr>
                      <a:endParaRPr lang="en-US" altLang="zh-CN" sz="1400">
                        <a:sym typeface="+mn-ea"/>
                      </a:endParaRPr>
                    </a:p>
                    <a:p>
                      <a:pPr indent="0" algn="l">
                        <a:buFont typeface="Arial" panose="020B0604020202020204" pitchFamily="34" charset="0"/>
                        <a:buNone/>
                      </a:pPr>
                      <a:endParaRPr lang="en-US" altLang="zh-CN" sz="1400">
                        <a:sym typeface="+mn-ea"/>
                      </a:endParaRPr>
                    </a:p>
                    <a:p>
                      <a:pPr indent="0" algn="l">
                        <a:buFont typeface="Arial" panose="020B0604020202020204" pitchFamily="34" charset="0"/>
                        <a:buNone/>
                      </a:pPr>
                      <a:endParaRPr lang="en-US" altLang="zh-CN" sz="1400">
                        <a:sym typeface="+mn-ea"/>
                      </a:endParaRPr>
                    </a:p>
                    <a:p>
                      <a:pPr indent="0" algn="l">
                        <a:buFont typeface="Arial" panose="020B0604020202020204" pitchFamily="34" charset="0"/>
                        <a:buNone/>
                      </a:pPr>
                      <a:endParaRPr lang="en-US" altLang="zh-CN" sz="1400">
                        <a:sym typeface="+mn-ea"/>
                      </a:endParaRPr>
                    </a:p>
                    <a:p>
                      <a:pPr indent="0" algn="l">
                        <a:buFont typeface="Arial" panose="020B0604020202020204" pitchFamily="34" charset="0"/>
                        <a:buNone/>
                      </a:pPr>
                      <a:endParaRPr lang="en-US" altLang="zh-CN" sz="1400">
                        <a:sym typeface="+mn-ea"/>
                      </a:endParaRPr>
                    </a:p>
                    <a:p>
                      <a:pPr indent="0" algn="l">
                        <a:buFont typeface="Arial" panose="020B0604020202020204" pitchFamily="34" charset="0"/>
                        <a:buNone/>
                      </a:pPr>
                      <a:endParaRPr lang="en-US" altLang="zh-CN" sz="1400">
                        <a:sym typeface="+mn-ea"/>
                      </a:endParaRPr>
                    </a:p>
                    <a:p>
                      <a:pPr indent="0" algn="l">
                        <a:buFont typeface="Arial" panose="020B0604020202020204" pitchFamily="34" charset="0"/>
                        <a:buNone/>
                      </a:pPr>
                      <a:endParaRPr lang="en-US" altLang="zh-CN" sz="1400">
                        <a:sym typeface="+mn-ea"/>
                      </a:endParaRPr>
                    </a:p>
                    <a:p>
                      <a:pPr indent="0" algn="l">
                        <a:buFont typeface="Arial" panose="020B0604020202020204" pitchFamily="34" charset="0"/>
                        <a:buNone/>
                      </a:pPr>
                      <a:endParaRPr lang="en-US" altLang="zh-CN" sz="1400">
                        <a:sym typeface="+mn-ea"/>
                      </a:endParaRPr>
                    </a:p>
                  </a:txBody>
                  <a:tcPr anchor="ctr" anchorCtr="0"/>
                </a:tc>
                <a:tc>
                  <a:txBody>
                    <a:bodyPr/>
                    <a:p>
                      <a:pPr indent="0" algn="l">
                        <a:buFont typeface="Arial" panose="020B0604020202020204" pitchFamily="34" charset="0"/>
                        <a:buNone/>
                      </a:pPr>
                      <a:endParaRPr lang="zh-CN" altLang="en-US" sz="1400">
                        <a:sym typeface="+mn-ea"/>
                      </a:endParaRPr>
                    </a:p>
                  </a:txBody>
                  <a:tcPr anchor="ctr" anchorCtr="0"/>
                </a:tc>
              </a:tr>
            </a:tbl>
          </a:graphicData>
        </a:graphic>
      </p:graphicFrame>
      <p:graphicFrame>
        <p:nvGraphicFramePr>
          <p:cNvPr id="14" name="表格 13"/>
          <p:cNvGraphicFramePr/>
          <p:nvPr/>
        </p:nvGraphicFramePr>
        <p:xfrm>
          <a:off x="1765300" y="1493520"/>
          <a:ext cx="8533130" cy="3566160"/>
        </p:xfrm>
        <a:graphic>
          <a:graphicData uri="http://schemas.openxmlformats.org/drawingml/2006/table">
            <a:tbl>
              <a:tblPr firstRow="1" bandRow="1">
                <a:tableStyleId>{5C22544A-7EE6-4342-B048-85BDC9FD1C3A}</a:tableStyleId>
              </a:tblPr>
              <a:tblGrid>
                <a:gridCol w="2844377"/>
                <a:gridCol w="2844376"/>
                <a:gridCol w="2844165"/>
              </a:tblGrid>
              <a:tr h="396240">
                <a:tc>
                  <a:txBody>
                    <a:bodyPr/>
                    <a:p>
                      <a:pPr algn="ctr">
                        <a:buNone/>
                      </a:pPr>
                      <a:r>
                        <a:rPr lang="zh-CN" altLang="en-US" sz="1800">
                          <a:solidFill>
                            <a:schemeClr val="tx1"/>
                          </a:solidFill>
                        </a:rPr>
                        <a:t>问题</a:t>
                      </a:r>
                      <a:endParaRPr lang="zh-CN" altLang="en-US" sz="1800">
                        <a:solidFill>
                          <a:schemeClr val="tx1"/>
                        </a:solidFill>
                      </a:endParaRPr>
                    </a:p>
                  </a:txBody>
                  <a:tcPr anchor="ctr" anchorCtr="0"/>
                </a:tc>
                <a:tc>
                  <a:txBody>
                    <a:bodyPr/>
                    <a:p>
                      <a:pPr algn="ctr">
                        <a:buNone/>
                      </a:pPr>
                      <a:r>
                        <a:rPr lang="zh-CN" altLang="en-US" sz="1800">
                          <a:solidFill>
                            <a:schemeClr val="tx1"/>
                          </a:solidFill>
                        </a:rPr>
                        <a:t>求解方法（也叫算法）</a:t>
                      </a:r>
                      <a:endParaRPr lang="zh-CN" altLang="en-US" sz="1800">
                        <a:solidFill>
                          <a:schemeClr val="tx1"/>
                        </a:solidFill>
                      </a:endParaRPr>
                    </a:p>
                  </a:txBody>
                  <a:tcPr anchor="ctr" anchorCtr="0"/>
                </a:tc>
                <a:tc>
                  <a:txBody>
                    <a:bodyPr/>
                    <a:p>
                      <a:pPr algn="ctr">
                        <a:buNone/>
                      </a:pPr>
                      <a:r>
                        <a:rPr lang="zh-CN" altLang="en-US" sz="1800">
                          <a:solidFill>
                            <a:schemeClr val="tx1"/>
                          </a:solidFill>
                        </a:rPr>
                        <a:t>具体实现（也叫系统）</a:t>
                      </a:r>
                      <a:endParaRPr lang="zh-CN" altLang="en-US" sz="1800">
                        <a:solidFill>
                          <a:schemeClr val="tx1"/>
                        </a:solidFill>
                      </a:endParaRPr>
                    </a:p>
                  </a:txBody>
                  <a:tcPr anchor="ctr" anchorCtr="0"/>
                </a:tc>
              </a:tr>
              <a:tr h="381000">
                <a:tc>
                  <a:txBody>
                    <a:bodyPr/>
                    <a:p>
                      <a:pPr algn="ctr">
                        <a:buNone/>
                      </a:pPr>
                      <a:r>
                        <a:rPr lang="en-US" altLang="zh-CN" sz="1400"/>
                        <a:t>1+1=</a:t>
                      </a:r>
                      <a:r>
                        <a:rPr lang="zh-CN" altLang="en-US" sz="1400"/>
                        <a:t>？</a:t>
                      </a:r>
                      <a:endParaRPr lang="zh-CN" altLang="en-US" sz="1400"/>
                    </a:p>
                  </a:txBody>
                  <a:tcPr anchor="ctr" anchorCtr="0"/>
                </a:tc>
                <a:tc>
                  <a:txBody>
                    <a:bodyPr/>
                    <a:p>
                      <a:pPr marL="285750" indent="-285750" algn="l">
                        <a:buFont typeface="Arial" panose="020B0604020202020204" pitchFamily="34" charset="0"/>
                        <a:buChar char="•"/>
                      </a:pPr>
                      <a:r>
                        <a:rPr lang="zh-CN" altLang="en-US" sz="1400">
                          <a:sym typeface="+mn-ea"/>
                        </a:rPr>
                        <a:t>计算器</a:t>
                      </a:r>
                      <a:endParaRPr lang="zh-CN" altLang="en-US" sz="1400"/>
                    </a:p>
                    <a:p>
                      <a:pPr marL="285750" indent="-285750" algn="l">
                        <a:buFont typeface="Arial" panose="020B0604020202020204" pitchFamily="34" charset="0"/>
                        <a:buChar char="•"/>
                      </a:pPr>
                      <a:r>
                        <a:rPr lang="zh-CN" altLang="en-US" sz="1400">
                          <a:solidFill>
                            <a:schemeClr val="accent1"/>
                          </a:solidFill>
                          <a:sym typeface="+mn-ea"/>
                        </a:rPr>
                        <a:t>算盘</a:t>
                      </a:r>
                      <a:endParaRPr lang="zh-CN" altLang="en-US" sz="1400">
                        <a:solidFill>
                          <a:schemeClr val="accent1"/>
                        </a:solidFill>
                      </a:endParaRPr>
                    </a:p>
                    <a:p>
                      <a:pPr marL="285750" indent="-285750" algn="l">
                        <a:buFont typeface="Arial" panose="020B0604020202020204" pitchFamily="34" charset="0"/>
                        <a:buChar char="•"/>
                      </a:pPr>
                      <a:r>
                        <a:rPr lang="zh-CN" altLang="en-US" sz="1400">
                          <a:sym typeface="+mn-ea"/>
                        </a:rPr>
                        <a:t>笔算</a:t>
                      </a:r>
                      <a:endParaRPr lang="zh-CN" altLang="en-US" sz="1400"/>
                    </a:p>
                    <a:p>
                      <a:pPr marL="285750" indent="-285750" algn="l">
                        <a:buFont typeface="Arial" panose="020B0604020202020204" pitchFamily="34" charset="0"/>
                        <a:buChar char="•"/>
                      </a:pPr>
                      <a:r>
                        <a:rPr lang="zh-CN" altLang="en-US" sz="1400">
                          <a:sym typeface="+mn-ea"/>
                        </a:rPr>
                        <a:t>心算</a:t>
                      </a:r>
                      <a:endParaRPr lang="zh-CN" altLang="en-US" sz="1400"/>
                    </a:p>
                    <a:p>
                      <a:pPr marL="285750" indent="-285750" algn="l">
                        <a:buFont typeface="Arial" panose="020B0604020202020204" pitchFamily="34" charset="0"/>
                        <a:buChar char="•"/>
                      </a:pPr>
                      <a:r>
                        <a:rPr lang="zh-CN" altLang="en-US" sz="1400">
                          <a:sym typeface="+mn-ea"/>
                        </a:rPr>
                        <a:t>扳手指</a:t>
                      </a:r>
                      <a:endParaRPr lang="zh-CN" altLang="en-US" sz="1400"/>
                    </a:p>
                    <a:p>
                      <a:pPr marL="285750" indent="-285750" algn="l">
                        <a:buFont typeface="Arial" panose="020B0604020202020204" pitchFamily="34" charset="0"/>
                        <a:buChar char="•"/>
                      </a:pPr>
                      <a:r>
                        <a:rPr lang="en-US" altLang="zh-CN" sz="1400">
                          <a:sym typeface="+mn-ea"/>
                        </a:rPr>
                        <a:t>...</a:t>
                      </a:r>
                      <a:endParaRPr lang="en-US" altLang="zh-CN" sz="1400">
                        <a:sym typeface="+mn-ea"/>
                      </a:endParaRPr>
                    </a:p>
                  </a:txBody>
                  <a:tcPr anchor="ctr" anchorCtr="0"/>
                </a:tc>
                <a:tc>
                  <a:txBody>
                    <a:bodyPr/>
                    <a:p>
                      <a:pPr indent="0" algn="l">
                        <a:buNone/>
                      </a:pPr>
                      <a:r>
                        <a:rPr lang="zh-CN" altLang="en-US" sz="1400">
                          <a:sym typeface="+mn-ea"/>
                        </a:rPr>
                        <a:t>拨算盘的具体过程</a:t>
                      </a:r>
                      <a:endParaRPr lang="zh-CN" altLang="en-US" sz="1400">
                        <a:sym typeface="+mn-ea"/>
                      </a:endParaRPr>
                    </a:p>
                  </a:txBody>
                  <a:tcPr anchor="ctr" anchorCtr="0"/>
                </a:tc>
              </a:tr>
              <a:tr h="381000">
                <a:tc>
                  <a:txBody>
                    <a:bodyPr/>
                    <a:p>
                      <a:pPr algn="ctr">
                        <a:buNone/>
                      </a:pPr>
                      <a:r>
                        <a:rPr lang="en-US" altLang="zh-CN" sz="1400"/>
                        <a:t>SLAM</a:t>
                      </a:r>
                      <a:endParaRPr lang="en-US" altLang="zh-CN" sz="1400"/>
                    </a:p>
                    <a:p>
                      <a:pPr algn="ctr">
                        <a:buNone/>
                      </a:pPr>
                      <a:r>
                        <a:rPr lang="zh-CN" altLang="en-US" sz="1400"/>
                        <a:t>（同时定位与建图）</a:t>
                      </a:r>
                      <a:endParaRPr lang="zh-CN" altLang="en-US" sz="1400"/>
                    </a:p>
                  </a:txBody>
                  <a:tcPr anchor="ctr" anchorCtr="0"/>
                </a:tc>
                <a:tc>
                  <a:txBody>
                    <a:bodyPr/>
                    <a:p>
                      <a:pPr marL="285750" indent="-285750" algn="l">
                        <a:buFont typeface="Arial" panose="020B0604020202020204" pitchFamily="34" charset="0"/>
                        <a:buChar char="•"/>
                      </a:pPr>
                      <a:r>
                        <a:rPr lang="en-US" altLang="zh-CN" sz="1400"/>
                        <a:t>EKF</a:t>
                      </a:r>
                      <a:endParaRPr lang="en-US" altLang="zh-CN" sz="1400"/>
                    </a:p>
                    <a:p>
                      <a:pPr marL="285750" indent="-285750" algn="l">
                        <a:buFont typeface="Arial" panose="020B0604020202020204" pitchFamily="34" charset="0"/>
                        <a:buChar char="•"/>
                      </a:pPr>
                      <a:r>
                        <a:rPr lang="zh-CN" altLang="en-US" sz="1400"/>
                        <a:t>粒子滤波</a:t>
                      </a:r>
                      <a:endParaRPr lang="en-US" altLang="zh-CN" sz="1400"/>
                    </a:p>
                    <a:p>
                      <a:pPr marL="285750" indent="-285750" algn="l">
                        <a:buFont typeface="Arial" panose="020B0604020202020204" pitchFamily="34" charset="0"/>
                        <a:buChar char="•"/>
                      </a:pPr>
                      <a:r>
                        <a:rPr lang="zh-CN" altLang="en-US" sz="1400">
                          <a:solidFill>
                            <a:schemeClr val="accent1"/>
                          </a:solidFill>
                        </a:rPr>
                        <a:t>图优化</a:t>
                      </a:r>
                      <a:endParaRPr lang="zh-CN" altLang="en-US" sz="1400"/>
                    </a:p>
                    <a:p>
                      <a:pPr marL="285750" indent="-285750" algn="l">
                        <a:buFont typeface="Arial" panose="020B0604020202020204" pitchFamily="34" charset="0"/>
                        <a:buChar char="•"/>
                      </a:pPr>
                      <a:r>
                        <a:rPr lang="zh-CN" altLang="en-US" sz="1400"/>
                        <a:t>非线性优化</a:t>
                      </a:r>
                      <a:endParaRPr lang="zh-CN" altLang="en-US" sz="1400"/>
                    </a:p>
                    <a:p>
                      <a:pPr marL="285750" indent="-285750" algn="l">
                        <a:buFont typeface="Arial" panose="020B0604020202020204" pitchFamily="34" charset="0"/>
                        <a:buChar char="•"/>
                      </a:pPr>
                      <a:r>
                        <a:rPr lang="zh-CN" altLang="en-US" sz="1400"/>
                        <a:t>增量优化</a:t>
                      </a:r>
                      <a:endParaRPr lang="zh-CN" altLang="en-US" sz="1400"/>
                    </a:p>
                    <a:p>
                      <a:pPr marL="285750" indent="-285750" algn="l">
                        <a:buFont typeface="Arial" panose="020B0604020202020204" pitchFamily="34" charset="0"/>
                        <a:buChar char="•"/>
                      </a:pPr>
                      <a:r>
                        <a:rPr lang="zh-CN" altLang="en-US" sz="1400"/>
                        <a:t>端到端学习</a:t>
                      </a:r>
                      <a:endParaRPr lang="zh-CN" altLang="en-US" sz="1400"/>
                    </a:p>
                    <a:p>
                      <a:pPr marL="285750" indent="-285750" algn="l">
                        <a:buFont typeface="Arial" panose="020B0604020202020204" pitchFamily="34" charset="0"/>
                        <a:buChar char="•"/>
                      </a:pPr>
                      <a:r>
                        <a:rPr lang="zh-CN" altLang="en-US" sz="1400"/>
                        <a:t>生物启发</a:t>
                      </a:r>
                      <a:endParaRPr lang="zh-CN" altLang="en-US" sz="1400"/>
                    </a:p>
                    <a:p>
                      <a:pPr marL="285750" indent="-285750" algn="l">
                        <a:buFont typeface="Arial" panose="020B0604020202020204" pitchFamily="34" charset="0"/>
                        <a:buChar char="•"/>
                      </a:pPr>
                      <a:r>
                        <a:rPr lang="en-US" altLang="zh-CN" sz="1400">
                          <a:sym typeface="+mn-ea"/>
                        </a:rPr>
                        <a:t>...</a:t>
                      </a:r>
                      <a:endParaRPr lang="en-US" altLang="zh-CN" sz="1400">
                        <a:sym typeface="+mn-ea"/>
                      </a:endParaRPr>
                    </a:p>
                  </a:txBody>
                  <a:tcPr anchor="ctr" anchorCtr="0"/>
                </a:tc>
                <a:tc>
                  <a:txBody>
                    <a:bodyPr/>
                    <a:p>
                      <a:pPr marL="285750" indent="-285750" algn="l">
                        <a:buFont typeface="Arial" panose="020B0604020202020204" pitchFamily="34" charset="0"/>
                        <a:buChar char="•"/>
                      </a:pPr>
                      <a:r>
                        <a:rPr lang="zh-CN" altLang="en-US" sz="1400">
                          <a:sym typeface="+mn-ea"/>
                        </a:rPr>
                        <a:t>搭建硬件</a:t>
                      </a:r>
                      <a:endParaRPr lang="zh-CN" altLang="en-US" sz="1400">
                        <a:sym typeface="+mn-ea"/>
                      </a:endParaRPr>
                    </a:p>
                    <a:p>
                      <a:pPr marL="285750" indent="-285750" algn="l">
                        <a:buFont typeface="Arial" panose="020B0604020202020204" pitchFamily="34" charset="0"/>
                        <a:buChar char="•"/>
                      </a:pPr>
                      <a:r>
                        <a:rPr lang="zh-CN" altLang="en-US" sz="1400">
                          <a:sym typeface="+mn-ea"/>
                        </a:rPr>
                        <a:t>编写代码</a:t>
                      </a:r>
                      <a:endParaRPr lang="zh-CN" altLang="en-US" sz="1400">
                        <a:sym typeface="+mn-ea"/>
                      </a:endParaRPr>
                    </a:p>
                  </a:txBody>
                  <a:tcPr anchor="ctr" anchorCtr="0"/>
                </a:tc>
              </a:tr>
            </a:tbl>
          </a:graphicData>
        </a:graphic>
      </p:graphicFrame>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blinds(horizontal)">
                                      <p:cBhvr>
                                        <p:cTn id="1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RTABMAP</a:t>
            </a:r>
            <a:r>
              <a:rPr lang="zh-CN" altLang="en-US" sz="1400">
                <a:solidFill>
                  <a:srgbClr val="FFFF00"/>
                </a:solidFill>
                <a:latin typeface="+mn-ea"/>
                <a:sym typeface="+mn-ea"/>
              </a:rPr>
              <a:t>源码解读</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3" name="标题 1"/>
          <p:cNvSpPr>
            <a:spLocks noGrp="1"/>
          </p:cNvSpPr>
          <p:nvPr>
            <p:custDataLst>
              <p:tags r:id="rId5"/>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2" name="文本框 1"/>
          <p:cNvSpPr txBox="1"/>
          <p:nvPr/>
        </p:nvSpPr>
        <p:spPr>
          <a:xfrm>
            <a:off x="6007100" y="5704205"/>
            <a:ext cx="1696085"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rtabmap主节点调用流程</a:t>
            </a:r>
            <a:endParaRPr lang="zh-CN" sz="1000" b="0">
              <a:solidFill>
                <a:schemeClr val="bg1"/>
              </a:solidFill>
              <a:latin typeface="+mn-ea"/>
            </a:endParaRPr>
          </a:p>
        </p:txBody>
      </p:sp>
      <p:pic>
        <p:nvPicPr>
          <p:cNvPr id="8" name="图片 7" descr="图片1"/>
          <p:cNvPicPr>
            <a:picLocks noChangeAspect="1"/>
          </p:cNvPicPr>
          <p:nvPr/>
        </p:nvPicPr>
        <p:blipFill>
          <a:blip r:embed="rId6"/>
          <a:stretch>
            <a:fillRect/>
          </a:stretch>
        </p:blipFill>
        <p:spPr>
          <a:xfrm>
            <a:off x="3112770" y="1285240"/>
            <a:ext cx="7743190" cy="4418965"/>
          </a:xfrm>
          <a:prstGeom prst="rect">
            <a:avLst/>
          </a:prstGeom>
        </p:spPr>
      </p:pic>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RTABMAP</a:t>
            </a:r>
            <a:r>
              <a:rPr lang="zh-CN" altLang="en-US" sz="1400">
                <a:solidFill>
                  <a:srgbClr val="FFFF00"/>
                </a:solidFill>
                <a:latin typeface="+mn-ea"/>
                <a:sym typeface="+mn-ea"/>
              </a:rPr>
              <a:t>源码解读</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3" name="标题 1"/>
          <p:cNvSpPr>
            <a:spLocks noGrp="1"/>
          </p:cNvSpPr>
          <p:nvPr>
            <p:custDataLst>
              <p:tags r:id="rId5"/>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pic>
        <p:nvPicPr>
          <p:cNvPr id="7" name="图片 6" descr="图片2"/>
          <p:cNvPicPr>
            <a:picLocks noChangeAspect="1"/>
          </p:cNvPicPr>
          <p:nvPr/>
        </p:nvPicPr>
        <p:blipFill>
          <a:blip r:embed="rId6"/>
          <a:stretch>
            <a:fillRect/>
          </a:stretch>
        </p:blipFill>
        <p:spPr>
          <a:xfrm>
            <a:off x="3443605" y="1285240"/>
            <a:ext cx="7718425" cy="4357370"/>
          </a:xfrm>
          <a:prstGeom prst="rect">
            <a:avLst/>
          </a:prstGeom>
        </p:spPr>
      </p:pic>
      <p:sp>
        <p:nvSpPr>
          <p:cNvPr id="10" name="文本框 9"/>
          <p:cNvSpPr txBox="1"/>
          <p:nvPr/>
        </p:nvSpPr>
        <p:spPr>
          <a:xfrm>
            <a:off x="6110605" y="5642610"/>
            <a:ext cx="1696085"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rtabmap核心库调用流程</a:t>
            </a:r>
            <a:endParaRPr lang="zh-CN" sz="1000" b="0">
              <a:solidFill>
                <a:schemeClr val="bg1"/>
              </a:solidFill>
              <a:latin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RTABMAP</a:t>
            </a:r>
            <a:r>
              <a:rPr lang="zh-CN" altLang="en-US" sz="1400">
                <a:solidFill>
                  <a:srgbClr val="FFFF00"/>
                </a:solidFill>
                <a:latin typeface="+mn-ea"/>
                <a:sym typeface="+mn-ea"/>
              </a:rPr>
              <a:t>安装与运行</a:t>
            </a:r>
            <a:endParaRPr lang="zh-CN" altLang="en-US" sz="1400" b="0">
              <a:solidFill>
                <a:srgbClr val="FFFF00"/>
              </a:solidFill>
              <a:latin typeface="+mn-ea"/>
              <a:sym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3" name="标题 1"/>
          <p:cNvSpPr>
            <a:spLocks noGrp="1"/>
          </p:cNvSpPr>
          <p:nvPr>
            <p:custDataLst>
              <p:tags r:id="rId5"/>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2" name="文本框 1"/>
          <p:cNvSpPr txBox="1"/>
          <p:nvPr/>
        </p:nvSpPr>
        <p:spPr>
          <a:xfrm>
            <a:off x="526415" y="2935605"/>
            <a:ext cx="277304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0000"/>
                </a:solidFill>
                <a:latin typeface="+mn-ea"/>
              </a:rPr>
              <a:t>环境：</a:t>
            </a:r>
            <a:r>
              <a:rPr lang="en-US" altLang="zh-CN" sz="1000" b="0">
                <a:solidFill>
                  <a:srgbClr val="FF0000"/>
                </a:solidFill>
                <a:latin typeface="+mn-ea"/>
              </a:rPr>
              <a:t>Ubuntu18.04+ROS melodic</a:t>
            </a:r>
            <a:endParaRPr lang="en-US" altLang="zh-CN" sz="1000" b="0">
              <a:solidFill>
                <a:srgbClr val="FF0000"/>
              </a:solidFill>
              <a:latin typeface="+mn-ea"/>
            </a:endParaRPr>
          </a:p>
        </p:txBody>
      </p:sp>
      <p:sp>
        <p:nvSpPr>
          <p:cNvPr id="14" name="文本框 13"/>
          <p:cNvSpPr txBox="1"/>
          <p:nvPr/>
        </p:nvSpPr>
        <p:spPr>
          <a:xfrm>
            <a:off x="2788285" y="1367790"/>
            <a:ext cx="133540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bg1"/>
                </a:solidFill>
                <a:latin typeface="+mn-ea"/>
              </a:rPr>
              <a:t>①安装依赖：</a:t>
            </a:r>
            <a:endParaRPr lang="zh-CN" altLang="en-US" sz="1000" b="0">
              <a:solidFill>
                <a:schemeClr val="bg1"/>
              </a:solidFill>
              <a:latin typeface="+mn-ea"/>
            </a:endParaRPr>
          </a:p>
        </p:txBody>
      </p:sp>
      <p:sp>
        <p:nvSpPr>
          <p:cNvPr id="4" name="文本框 3"/>
          <p:cNvSpPr txBox="1"/>
          <p:nvPr/>
        </p:nvSpPr>
        <p:spPr>
          <a:xfrm>
            <a:off x="2781300" y="1764030"/>
            <a:ext cx="4352925" cy="4246245"/>
          </a:xfrm>
          <a:prstGeom prst="rect">
            <a:avLst/>
          </a:prstGeom>
          <a:noFill/>
          <a:ln w="9525">
            <a:solidFill>
              <a:schemeClr val="accent1"/>
            </a:solidFill>
          </a:ln>
        </p:spPr>
        <p:txBody>
          <a:bodyPr wrap="square">
            <a:spAutoFit/>
          </a:bodyPr>
          <a:p>
            <a:pPr indent="0">
              <a:lnSpc>
                <a:spcPct val="100000"/>
              </a:lnSpc>
              <a:buFont typeface="Wingdings" panose="05000000000000000000" charset="0"/>
              <a:buNone/>
            </a:pPr>
            <a:r>
              <a:rPr lang="zh-CN" altLang="en-US" sz="900" b="0">
                <a:solidFill>
                  <a:srgbClr val="FFFF00"/>
                </a:solidFill>
                <a:latin typeface="+mn-ea"/>
              </a:rPr>
              <a:t>sudo apt install ros-melodic-rtabmap ros-melodic-rtabmap-ros</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sudo apt remove ros-melodic-rtabmap ros-melodic-rtabmap-ros</a:t>
            </a:r>
            <a:endParaRPr lang="zh-CN" altLang="en-US" sz="900" b="0">
              <a:solidFill>
                <a:srgbClr val="FFFF00"/>
              </a:solidFill>
              <a:latin typeface="+mn-ea"/>
            </a:endParaRPr>
          </a:p>
          <a:p>
            <a:pPr indent="0">
              <a:lnSpc>
                <a:spcPct val="100000"/>
              </a:lnSpc>
              <a:buFont typeface="Wingdings" panose="05000000000000000000" charset="0"/>
              <a:buNone/>
            </a:pPr>
            <a:endParaRPr lang="zh-CN" altLang="en-US"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#安装g2o</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sudo apt install ros-melodic-libg2o</a:t>
            </a:r>
            <a:endParaRPr lang="en-US" altLang="zh-CN" sz="900" b="0">
              <a:solidFill>
                <a:srgbClr val="FFFF00"/>
              </a:solidFill>
              <a:latin typeface="+mn-ea"/>
            </a:endParaRPr>
          </a:p>
          <a:p>
            <a:pPr indent="0">
              <a:lnSpc>
                <a:spcPct val="100000"/>
              </a:lnSpc>
              <a:buFont typeface="Wingdings" panose="05000000000000000000" charset="0"/>
              <a:buNone/>
            </a:pP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#取别名来移除Eigen3.2.10，并还原系统自带的Eigen3.4.4</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#如果没有改动系统自带Eigen的话可以忽略这一步</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sudo mv -f /usr/include/eigen3 /usr/include/eigen3.bak-3.2.10</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sudo mv -f /usr/include/Eigen /usr/include/Eigen.bak-3.2.10</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sudo mv -f /usr/include/eigen3.default.bak /usr/include/eigen3</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#路径拷贝</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sudo cp -rf /usr/include/eigen3/Eigen /usr/include/</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sudo cp -rf /usr/include/eigen3 /usr/local/include/</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sudo cp -rf /usr/include/Eigen /usr/local/include/</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#下载GTSAM源码</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git clone https://github.com/borglab/gtsam.git</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#编译安装</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cd gtsam</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mkdir buid</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cd build</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#设置GTSAM中使用系统的Eigen，而不是自带的Eigen，其实就是将GTSAM_USE_SYSTEM_EIGEN参数设置为ON</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cmake -DGTSAM_USE_SYSTEM_EIGEN=ON ..</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sudo make install</a:t>
            </a:r>
            <a:endParaRPr lang="en-US" altLang="zh-CN" sz="900" b="0">
              <a:solidFill>
                <a:srgbClr val="FFFF00"/>
              </a:solidFill>
              <a:latin typeface="+mn-ea"/>
            </a:endParaRPr>
          </a:p>
          <a:p>
            <a:pPr indent="0">
              <a:lnSpc>
                <a:spcPct val="100000"/>
              </a:lnSpc>
              <a:buFont typeface="Wingdings" panose="05000000000000000000" charset="0"/>
              <a:buNone/>
            </a:pP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#安装依赖Boost</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sudo apt-get install libboost-all-dev</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#安装依赖eigen3</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sudo apt-get install libeigen3-dev</a:t>
            </a:r>
            <a:endParaRPr lang="en-US" altLang="zh-CN" sz="900" b="0">
              <a:solidFill>
                <a:srgbClr val="FFFF00"/>
              </a:solidFill>
              <a:latin typeface="+mn-ea"/>
            </a:endParaRPr>
          </a:p>
        </p:txBody>
      </p:sp>
      <p:sp>
        <p:nvSpPr>
          <p:cNvPr id="12" name="文本框 11"/>
          <p:cNvSpPr txBox="1"/>
          <p:nvPr/>
        </p:nvSpPr>
        <p:spPr>
          <a:xfrm>
            <a:off x="7346315" y="1766570"/>
            <a:ext cx="3528060" cy="3138170"/>
          </a:xfrm>
          <a:prstGeom prst="rect">
            <a:avLst/>
          </a:prstGeom>
          <a:noFill/>
          <a:ln w="9525">
            <a:solidFill>
              <a:schemeClr val="accent1"/>
            </a:solidFill>
          </a:ln>
        </p:spPr>
        <p:txBody>
          <a:bodyPr wrap="square">
            <a:spAutoFit/>
          </a:bodyPr>
          <a:p>
            <a:pPr indent="0">
              <a:lnSpc>
                <a:spcPct val="100000"/>
              </a:lnSpc>
              <a:buFont typeface="Wingdings" panose="05000000000000000000" charset="0"/>
              <a:buNone/>
            </a:pPr>
            <a:r>
              <a:rPr lang="en-US" altLang="zh-CN" sz="900" b="0">
                <a:solidFill>
                  <a:srgbClr val="FFFF00"/>
                </a:solidFill>
                <a:latin typeface="+mn-ea"/>
              </a:rPr>
              <a:t>#安装依赖libnabo</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cd ~/</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git clone git://github.com/ethz-asl/libnabo.git</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cd libnabo</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SRC_DIR=$PWD</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BUILD_DIR=${SRC_DIR}/build</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mkdir -p ${BUILD_DIR} &amp;&amp; cd ${BUILD_DIR}</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cmake -DCMAKE_BUILD_TYPE=RelWithDebInfo ${SRC_DIR}</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make</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make test</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sudo make install</a:t>
            </a:r>
            <a:endParaRPr lang="en-US" altLang="zh-CN" sz="900" b="0">
              <a:solidFill>
                <a:srgbClr val="FFFF00"/>
              </a:solidFill>
              <a:latin typeface="+mn-ea"/>
            </a:endParaRPr>
          </a:p>
          <a:p>
            <a:pPr indent="0">
              <a:lnSpc>
                <a:spcPct val="100000"/>
              </a:lnSpc>
              <a:buFont typeface="Wingdings" panose="05000000000000000000" charset="0"/>
              <a:buNone/>
            </a:pP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#安装libpointmatcher</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cd ~/</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git clone git://github.com/ethz-asl/libpointmatcher.git</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cd libpointmatcher</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SRC_DIR=${PWD}</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BUILD_DIR=${SRC_DIR}/build</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mkdir -p ${BUILD_DIR} &amp;&amp; cd ${BUILD_DIR}</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cmake -D CMAKE_BUILD_TYPE=RelWithDebInfo ${SRC_DIR}</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make</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sudo make install</a:t>
            </a:r>
            <a:endParaRPr lang="en-US" altLang="zh-CN" sz="900" b="0">
              <a:solidFill>
                <a:srgbClr val="FFFF00"/>
              </a:solidFill>
              <a:latin typeface="+mn-ea"/>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4"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RTABMAP</a:t>
            </a:r>
            <a:r>
              <a:rPr lang="zh-CN" altLang="en-US" sz="1400">
                <a:solidFill>
                  <a:srgbClr val="FFFF00"/>
                </a:solidFill>
                <a:latin typeface="+mn-ea"/>
                <a:sym typeface="+mn-ea"/>
              </a:rPr>
              <a:t>安装与运行</a:t>
            </a:r>
            <a:endParaRPr lang="zh-CN" altLang="en-US" sz="1400" b="0">
              <a:solidFill>
                <a:srgbClr val="FFFF00"/>
              </a:solidFill>
              <a:latin typeface="+mn-ea"/>
              <a:sym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3" name="标题 1"/>
          <p:cNvSpPr>
            <a:spLocks noGrp="1"/>
          </p:cNvSpPr>
          <p:nvPr>
            <p:custDataLst>
              <p:tags r:id="rId5"/>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2" name="文本框 1"/>
          <p:cNvSpPr txBox="1"/>
          <p:nvPr/>
        </p:nvSpPr>
        <p:spPr>
          <a:xfrm>
            <a:off x="526415" y="2935605"/>
            <a:ext cx="277304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0000"/>
                </a:solidFill>
                <a:latin typeface="+mn-ea"/>
              </a:rPr>
              <a:t>环境：</a:t>
            </a:r>
            <a:r>
              <a:rPr lang="en-US" altLang="zh-CN" sz="1000" b="0">
                <a:solidFill>
                  <a:srgbClr val="FF0000"/>
                </a:solidFill>
                <a:latin typeface="+mn-ea"/>
              </a:rPr>
              <a:t>Ubuntu18.04+ROS melodic</a:t>
            </a:r>
            <a:endParaRPr lang="en-US" altLang="zh-CN" sz="1000" b="0">
              <a:solidFill>
                <a:srgbClr val="FF0000"/>
              </a:solidFill>
              <a:latin typeface="+mn-ea"/>
            </a:endParaRPr>
          </a:p>
        </p:txBody>
      </p:sp>
      <p:sp>
        <p:nvSpPr>
          <p:cNvPr id="6" name="文本框 5"/>
          <p:cNvSpPr txBox="1"/>
          <p:nvPr/>
        </p:nvSpPr>
        <p:spPr>
          <a:xfrm>
            <a:off x="3124835" y="1938655"/>
            <a:ext cx="160972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bg1"/>
                </a:solidFill>
                <a:latin typeface="+mn-ea"/>
              </a:rPr>
              <a:t>②安装</a:t>
            </a:r>
            <a:r>
              <a:rPr lang="en-US" altLang="zh-CN" sz="1000" b="0">
                <a:solidFill>
                  <a:schemeClr val="bg1"/>
                </a:solidFill>
                <a:latin typeface="+mn-ea"/>
              </a:rPr>
              <a:t>rtabmap</a:t>
            </a:r>
            <a:r>
              <a:rPr lang="zh-CN" altLang="en-US" sz="1000" b="0">
                <a:solidFill>
                  <a:schemeClr val="bg1"/>
                </a:solidFill>
                <a:latin typeface="+mn-ea"/>
              </a:rPr>
              <a:t>核心库：</a:t>
            </a:r>
            <a:endParaRPr lang="zh-CN" altLang="en-US" sz="1000" b="0">
              <a:solidFill>
                <a:schemeClr val="bg1"/>
              </a:solidFill>
              <a:latin typeface="+mn-ea"/>
            </a:endParaRPr>
          </a:p>
        </p:txBody>
      </p:sp>
      <p:sp>
        <p:nvSpPr>
          <p:cNvPr id="16" name="文本框 15"/>
          <p:cNvSpPr txBox="1"/>
          <p:nvPr/>
        </p:nvSpPr>
        <p:spPr>
          <a:xfrm>
            <a:off x="3124835" y="2327910"/>
            <a:ext cx="3528060" cy="1614805"/>
          </a:xfrm>
          <a:prstGeom prst="rect">
            <a:avLst/>
          </a:prstGeom>
          <a:noFill/>
          <a:ln w="9525">
            <a:solidFill>
              <a:schemeClr val="accent1"/>
            </a:solidFill>
          </a:ln>
        </p:spPr>
        <p:txBody>
          <a:bodyPr wrap="square">
            <a:spAutoFit/>
          </a:bodyPr>
          <a:p>
            <a:pPr indent="0">
              <a:lnSpc>
                <a:spcPct val="100000"/>
              </a:lnSpc>
              <a:buFont typeface="Wingdings" panose="05000000000000000000" charset="0"/>
              <a:buNone/>
            </a:pPr>
            <a:r>
              <a:rPr lang="en-US" altLang="zh-CN" sz="900" b="0">
                <a:solidFill>
                  <a:srgbClr val="FFFF00"/>
                </a:solidFill>
                <a:latin typeface="+mn-ea"/>
              </a:rPr>
              <a:t>#下载rtabmap核心库源码</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cd ~</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git clone https://github.com/introlab/rtabmap.git rtabmap</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#切换到分支melodic</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cd rtabmap</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git checkout melodic-devel</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#编译安装</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cd build</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cmake ..</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make</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sudo make install</a:t>
            </a:r>
            <a:endParaRPr lang="en-US" altLang="zh-CN" sz="900" b="0">
              <a:solidFill>
                <a:srgbClr val="FFFF00"/>
              </a:solidFill>
              <a:latin typeface="+mn-ea"/>
            </a:endParaRPr>
          </a:p>
        </p:txBody>
      </p:sp>
      <p:sp>
        <p:nvSpPr>
          <p:cNvPr id="17" name="文本框 16"/>
          <p:cNvSpPr txBox="1"/>
          <p:nvPr/>
        </p:nvSpPr>
        <p:spPr>
          <a:xfrm>
            <a:off x="7185025" y="1910080"/>
            <a:ext cx="223710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bg1"/>
                </a:solidFill>
                <a:latin typeface="+mn-ea"/>
              </a:rPr>
              <a:t>③安装</a:t>
            </a:r>
            <a:r>
              <a:rPr lang="en-US" altLang="zh-CN" sz="1000" b="0">
                <a:solidFill>
                  <a:schemeClr val="bg1"/>
                </a:solidFill>
                <a:latin typeface="+mn-ea"/>
              </a:rPr>
              <a:t>rtabmap_ros</a:t>
            </a:r>
            <a:r>
              <a:rPr lang="zh-CN" altLang="en-US" sz="1000" b="0">
                <a:solidFill>
                  <a:schemeClr val="bg1"/>
                </a:solidFill>
                <a:latin typeface="+mn-ea"/>
              </a:rPr>
              <a:t>功能包：</a:t>
            </a:r>
            <a:endParaRPr lang="zh-CN" altLang="en-US" sz="1000" b="0">
              <a:solidFill>
                <a:schemeClr val="bg1"/>
              </a:solidFill>
              <a:latin typeface="+mn-ea"/>
            </a:endParaRPr>
          </a:p>
        </p:txBody>
      </p:sp>
      <p:sp>
        <p:nvSpPr>
          <p:cNvPr id="18" name="文本框 17"/>
          <p:cNvSpPr txBox="1"/>
          <p:nvPr/>
        </p:nvSpPr>
        <p:spPr>
          <a:xfrm>
            <a:off x="7185660" y="2300605"/>
            <a:ext cx="3528060" cy="2306955"/>
          </a:xfrm>
          <a:prstGeom prst="rect">
            <a:avLst/>
          </a:prstGeom>
          <a:noFill/>
          <a:ln w="9525">
            <a:solidFill>
              <a:schemeClr val="accent1"/>
            </a:solidFill>
          </a:ln>
        </p:spPr>
        <p:txBody>
          <a:bodyPr wrap="square">
            <a:spAutoFit/>
          </a:bodyPr>
          <a:p>
            <a:pPr indent="0">
              <a:lnSpc>
                <a:spcPct val="100000"/>
              </a:lnSpc>
              <a:buFont typeface="Wingdings" panose="05000000000000000000" charset="0"/>
              <a:buNone/>
            </a:pPr>
            <a:r>
              <a:rPr lang="en-US" altLang="zh-CN" sz="900" b="0">
                <a:solidFill>
                  <a:srgbClr val="FFFF00"/>
                </a:solidFill>
                <a:latin typeface="+mn-ea"/>
              </a:rPr>
              <a:t>#将上面编译好的rtabmap核心库安装到ROS工作空间来</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cd ~/rtabmap/build</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cmake -DCMAKE_INSTALL_PREFIX=~/catkin_ws/devel ..</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make</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sudo make install</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#下载rtabmap_ros功能包源码</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cd ~/catkin_ws/src</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git clone https://github.com/introlab/rtabmap_ros.git rtabmap_ros</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#切换到分支melodic</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cd rtabmap_ros</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git checkout melodic-devel</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#编译安装</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cd ~/catkin_ws</a:t>
            </a:r>
            <a:endParaRPr lang="en-US" altLang="zh-CN" sz="900" b="0">
              <a:solidFill>
                <a:srgbClr val="FFFF00"/>
              </a:solidFill>
              <a:latin typeface="+mn-ea"/>
            </a:endParaRPr>
          </a:p>
          <a:p>
            <a:pPr indent="0">
              <a:lnSpc>
                <a:spcPct val="100000"/>
              </a:lnSpc>
              <a:buFont typeface="Wingdings" panose="05000000000000000000" charset="0"/>
              <a:buNone/>
            </a:pPr>
            <a:r>
              <a:rPr lang="en-US" altLang="zh-CN" sz="900" b="0">
                <a:solidFill>
                  <a:srgbClr val="FFFF00"/>
                </a:solidFill>
                <a:latin typeface="+mn-ea"/>
              </a:rPr>
              <a:t>catkin_make -DCATKIN_WHITELIST_PACKAGES="rtabmap_ros"</a:t>
            </a:r>
            <a:endParaRPr lang="en-US" altLang="zh-CN" sz="900" b="0">
              <a:solidFill>
                <a:srgbClr val="FFFF00"/>
              </a:solidFill>
              <a:latin typeface="+mn-ea"/>
            </a:endParaRPr>
          </a:p>
        </p:txBody>
      </p:sp>
      <p:sp>
        <p:nvSpPr>
          <p:cNvPr id="19" name="文本框 18"/>
          <p:cNvSpPr txBox="1"/>
          <p:nvPr/>
        </p:nvSpPr>
        <p:spPr>
          <a:xfrm>
            <a:off x="4097655" y="6434455"/>
            <a:ext cx="2581910" cy="39878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000" b="0">
                <a:solidFill>
                  <a:srgbClr val="FFFF00"/>
                </a:solidFill>
                <a:latin typeface="+mn-ea"/>
              </a:rPr>
              <a:t>* </a:t>
            </a:r>
            <a:r>
              <a:rPr lang="zh-CN" altLang="en-US" sz="1000" b="0">
                <a:solidFill>
                  <a:srgbClr val="FFFF00"/>
                </a:solidFill>
                <a:latin typeface="+mn-ea"/>
              </a:rPr>
              <a:t>安装过程中要特别注意</a:t>
            </a:r>
            <a:r>
              <a:rPr lang="en-US" altLang="zh-CN" sz="1000" b="0">
                <a:solidFill>
                  <a:srgbClr val="FFFF00"/>
                </a:solidFill>
                <a:latin typeface="+mn-ea"/>
              </a:rPr>
              <a:t>Eigen</a:t>
            </a:r>
            <a:r>
              <a:rPr lang="zh-CN" altLang="en-US" sz="1000" b="0">
                <a:solidFill>
                  <a:srgbClr val="FFFF00"/>
                </a:solidFill>
                <a:latin typeface="+mn-ea"/>
              </a:rPr>
              <a:t>的版本问题</a:t>
            </a:r>
            <a:endParaRPr lang="zh-CN" altLang="en-US" sz="1000" b="0">
              <a:solidFill>
                <a:srgbClr val="FFFF00"/>
              </a:solidFill>
              <a:latin typeface="+mn-ea"/>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linds(horizontal)">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animBg="1"/>
      <p:bldP spid="17" grpId="0"/>
      <p:bldP spid="18" grpId="0" animBg="1"/>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RTABMAP</a:t>
            </a:r>
            <a:r>
              <a:rPr lang="zh-CN" altLang="en-US" sz="1400">
                <a:solidFill>
                  <a:srgbClr val="FFFF00"/>
                </a:solidFill>
                <a:latin typeface="+mn-ea"/>
                <a:sym typeface="+mn-ea"/>
              </a:rPr>
              <a:t>安装与运行</a:t>
            </a:r>
            <a:endParaRPr lang="zh-CN" altLang="en-US" sz="1400" b="0">
              <a:solidFill>
                <a:srgbClr val="FFFF00"/>
              </a:solidFill>
              <a:latin typeface="+mn-ea"/>
              <a:sym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3" name="标题 1"/>
          <p:cNvSpPr>
            <a:spLocks noGrp="1"/>
          </p:cNvSpPr>
          <p:nvPr>
            <p:custDataLst>
              <p:tags r:id="rId5"/>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2" name="文本框 1"/>
          <p:cNvSpPr txBox="1"/>
          <p:nvPr/>
        </p:nvSpPr>
        <p:spPr>
          <a:xfrm>
            <a:off x="526415" y="2935605"/>
            <a:ext cx="277304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0000"/>
                </a:solidFill>
                <a:latin typeface="+mn-ea"/>
              </a:rPr>
              <a:t>环境：</a:t>
            </a:r>
            <a:r>
              <a:rPr lang="en-US" altLang="zh-CN" sz="1000" b="0">
                <a:solidFill>
                  <a:srgbClr val="FF0000"/>
                </a:solidFill>
                <a:latin typeface="+mn-ea"/>
              </a:rPr>
              <a:t>Ubuntu18.04+ROS melodic</a:t>
            </a:r>
            <a:endParaRPr lang="en-US" altLang="zh-CN" sz="1000" b="0">
              <a:solidFill>
                <a:srgbClr val="FF0000"/>
              </a:solidFill>
              <a:latin typeface="+mn-ea"/>
            </a:endParaRPr>
          </a:p>
        </p:txBody>
      </p:sp>
      <p:sp>
        <p:nvSpPr>
          <p:cNvPr id="8" name="文本框 7"/>
          <p:cNvSpPr txBox="1"/>
          <p:nvPr/>
        </p:nvSpPr>
        <p:spPr>
          <a:xfrm>
            <a:off x="4509770" y="2031365"/>
            <a:ext cx="1609725" cy="39878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000" b="0">
                <a:solidFill>
                  <a:srgbClr val="FFFF00"/>
                </a:solidFill>
                <a:latin typeface="+mn-ea"/>
              </a:rPr>
              <a:t>RTABMAP</a:t>
            </a:r>
            <a:r>
              <a:rPr lang="zh-CN" altLang="en-US" sz="1000" b="0">
                <a:solidFill>
                  <a:srgbClr val="FFFF00"/>
                </a:solidFill>
                <a:latin typeface="+mn-ea"/>
              </a:rPr>
              <a:t>离线运行：</a:t>
            </a:r>
            <a:endParaRPr lang="zh-CN" altLang="en-US" sz="1000" b="0">
              <a:solidFill>
                <a:srgbClr val="FFFF00"/>
              </a:solidFill>
              <a:latin typeface="+mn-ea"/>
            </a:endParaRPr>
          </a:p>
        </p:txBody>
      </p:sp>
      <p:sp>
        <p:nvSpPr>
          <p:cNvPr id="9" name="文本框 8"/>
          <p:cNvSpPr txBox="1"/>
          <p:nvPr/>
        </p:nvSpPr>
        <p:spPr>
          <a:xfrm>
            <a:off x="4509770" y="2522855"/>
            <a:ext cx="3173095" cy="645160"/>
          </a:xfrm>
          <a:prstGeom prst="rect">
            <a:avLst/>
          </a:prstGeom>
          <a:noFill/>
          <a:ln w="9525">
            <a:solidFill>
              <a:schemeClr val="accent1"/>
            </a:solidFill>
          </a:ln>
        </p:spPr>
        <p:txBody>
          <a:bodyPr wrap="square">
            <a:spAutoFit/>
          </a:bodyPr>
          <a:p>
            <a:pPr indent="0">
              <a:lnSpc>
                <a:spcPct val="100000"/>
              </a:lnSpc>
              <a:buFont typeface="Wingdings" panose="05000000000000000000" charset="0"/>
              <a:buNone/>
            </a:pPr>
            <a:r>
              <a:rPr lang="zh-CN" altLang="en-US" sz="900" b="0">
                <a:solidFill>
                  <a:srgbClr val="FFFF00"/>
                </a:solidFill>
                <a:latin typeface="+mn-ea"/>
              </a:rPr>
              <a:t>#启动建图</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roslaunch rtabmap_ros demo_robot_mapping.launch</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#播放数据集</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rosbag play --clock demo_mapping.bag</a:t>
            </a:r>
            <a:endParaRPr lang="zh-CN" altLang="en-US" sz="900" b="0">
              <a:solidFill>
                <a:srgbClr val="FFFF00"/>
              </a:solidFill>
              <a:latin typeface="+mn-ea"/>
            </a:endParaRPr>
          </a:p>
        </p:txBody>
      </p:sp>
    </p:spTree>
    <p:custDataLst>
      <p:tags r:id="rId6"/>
    </p:custData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RTABMAP</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RTABMAP</a:t>
            </a:r>
            <a:r>
              <a:rPr lang="zh-CN" altLang="en-US" sz="1400">
                <a:solidFill>
                  <a:srgbClr val="FFFF00"/>
                </a:solidFill>
                <a:latin typeface="+mn-ea"/>
                <a:sym typeface="+mn-ea"/>
              </a:rPr>
              <a:t>安装与运行</a:t>
            </a:r>
            <a:endParaRPr lang="zh-CN" altLang="en-US" sz="1400" b="0">
              <a:solidFill>
                <a:srgbClr val="FFFF00"/>
              </a:solidFill>
              <a:latin typeface="+mn-ea"/>
              <a:sym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3" name="标题 1"/>
          <p:cNvSpPr>
            <a:spLocks noGrp="1"/>
          </p:cNvSpPr>
          <p:nvPr>
            <p:custDataLst>
              <p:tags r:id="rId5"/>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2" name="文本框 1"/>
          <p:cNvSpPr txBox="1"/>
          <p:nvPr/>
        </p:nvSpPr>
        <p:spPr>
          <a:xfrm>
            <a:off x="526415" y="2935605"/>
            <a:ext cx="277304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0000"/>
                </a:solidFill>
                <a:latin typeface="+mn-ea"/>
              </a:rPr>
              <a:t>环境：</a:t>
            </a:r>
            <a:r>
              <a:rPr lang="en-US" altLang="zh-CN" sz="1000" b="0">
                <a:solidFill>
                  <a:srgbClr val="FF0000"/>
                </a:solidFill>
                <a:latin typeface="+mn-ea"/>
              </a:rPr>
              <a:t>Ubuntu18.04+ROS melodic</a:t>
            </a:r>
            <a:endParaRPr lang="en-US" altLang="zh-CN" sz="1000" b="0">
              <a:solidFill>
                <a:srgbClr val="FF0000"/>
              </a:solidFill>
              <a:latin typeface="+mn-ea"/>
            </a:endParaRPr>
          </a:p>
        </p:txBody>
      </p:sp>
      <p:sp>
        <p:nvSpPr>
          <p:cNvPr id="10" name="文本框 9"/>
          <p:cNvSpPr txBox="1"/>
          <p:nvPr/>
        </p:nvSpPr>
        <p:spPr>
          <a:xfrm>
            <a:off x="433705" y="3788410"/>
            <a:ext cx="1609725" cy="39878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000" b="0">
                <a:solidFill>
                  <a:srgbClr val="FFFF00"/>
                </a:solidFill>
                <a:latin typeface="+mn-ea"/>
              </a:rPr>
              <a:t>RTABMAP</a:t>
            </a:r>
            <a:r>
              <a:rPr lang="zh-CN" altLang="en-US" sz="1000" b="0">
                <a:solidFill>
                  <a:srgbClr val="FFFF00"/>
                </a:solidFill>
                <a:latin typeface="+mn-ea"/>
              </a:rPr>
              <a:t>在线运行：</a:t>
            </a:r>
            <a:endParaRPr lang="zh-CN" altLang="en-US" sz="1000" b="0">
              <a:solidFill>
                <a:srgbClr val="FFFF00"/>
              </a:solidFill>
              <a:latin typeface="+mn-ea"/>
            </a:endParaRPr>
          </a:p>
        </p:txBody>
      </p:sp>
      <p:sp>
        <p:nvSpPr>
          <p:cNvPr id="4" name="文本框 3"/>
          <p:cNvSpPr txBox="1"/>
          <p:nvPr/>
        </p:nvSpPr>
        <p:spPr>
          <a:xfrm>
            <a:off x="4398010" y="704215"/>
            <a:ext cx="7375525" cy="5769610"/>
          </a:xfrm>
          <a:prstGeom prst="rect">
            <a:avLst/>
          </a:prstGeom>
          <a:noFill/>
          <a:ln w="9525">
            <a:solidFill>
              <a:schemeClr val="accent1"/>
            </a:solidFill>
          </a:ln>
        </p:spPr>
        <p:txBody>
          <a:bodyPr wrap="square">
            <a:spAutoFit/>
          </a:bodyPr>
          <a:p>
            <a:pPr indent="0">
              <a:lnSpc>
                <a:spcPct val="100000"/>
              </a:lnSpc>
              <a:buFont typeface="Wingdings" panose="05000000000000000000" charset="0"/>
              <a:buNone/>
            </a:pPr>
            <a:r>
              <a:rPr lang="zh-CN" altLang="en-US" sz="900" b="0">
                <a:solidFill>
                  <a:srgbClr val="FFFF00"/>
                </a:solidFill>
                <a:latin typeface="+mn-ea"/>
              </a:rPr>
              <a:t>&lt;launch&gt;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&lt;group ns="rtabmap"&gt;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 Use RGBD synchronization --&gt;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 Here is a general example using a standalone nodelet, </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but it is recommended to attach this nodelet to nodelet manager of the camera to avoid topic serialization --&gt;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&lt;node pkg="nodelet" type="nodelet" name="rgbd_sync" args="standalone rtabmap_ros/rgbd_sync" output="screen"&gt;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&lt;remap from="rgb/image"       to="/camera/rgb/image_rect_color"/&gt;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&lt;remap from="depth/image"     to="/camera/depth_registered/image_raw"/&gt;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&lt;remap from="rgb/camera_info" to="/camera/rgb/camera_info"/&gt;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&lt;remap from="rgbd_image"      to="rgbd_image"/&gt; &lt;!-- output --&gt;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 Should be true for not synchronized camera topics  (e.g., false for kinectv2, zed, realsense, true for xtion, kinect360)--&gt;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&lt;param name="approx_sync"       value="true"/&gt; </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&lt;/node&gt;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&lt;node name="rtabmap" pkg="rtabmap_ros" type="rtabmap" output="screen" args="--delete_db_on_start"&gt;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&lt;param name="frame_id" type="string" value="base_link"/&gt;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&lt;param name="subscribe_depth" type="bool" value="false"/&gt;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&lt;param name="subscribe_rgbd" type="bool" value="true"/&gt;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&lt;param name="subscribe_scan" type="bool" value="true"/&gt;</a:t>
            </a:r>
            <a:endParaRPr lang="zh-CN" altLang="en-US" sz="900" b="0">
              <a:solidFill>
                <a:srgbClr val="FFFF00"/>
              </a:solidFill>
              <a:latin typeface="+mn-ea"/>
            </a:endParaRPr>
          </a:p>
          <a:p>
            <a:pPr indent="0">
              <a:lnSpc>
                <a:spcPct val="100000"/>
              </a:lnSpc>
              <a:buFont typeface="Wingdings" panose="05000000000000000000" charset="0"/>
              <a:buNone/>
            </a:pP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&lt;remap from="odom" to="/base_controller/odom"/&gt;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&lt;remap from="scan" to="/base_scan"/&gt;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&lt;remap from="rgbd_image" to="rgbd_image"/&gt;</a:t>
            </a:r>
            <a:endParaRPr lang="zh-CN" altLang="en-US" sz="900" b="0">
              <a:solidFill>
                <a:srgbClr val="FFFF00"/>
              </a:solidFill>
              <a:latin typeface="+mn-ea"/>
            </a:endParaRPr>
          </a:p>
          <a:p>
            <a:pPr indent="0">
              <a:lnSpc>
                <a:spcPct val="100000"/>
              </a:lnSpc>
              <a:buFont typeface="Wingdings" panose="05000000000000000000" charset="0"/>
              <a:buNone/>
            </a:pP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&lt;param name="queue_size" type="int" value="10"/&gt;</a:t>
            </a:r>
            <a:endParaRPr lang="zh-CN" altLang="en-US" sz="900" b="0">
              <a:solidFill>
                <a:srgbClr val="FFFF00"/>
              </a:solidFill>
              <a:latin typeface="+mn-ea"/>
            </a:endParaRPr>
          </a:p>
          <a:p>
            <a:pPr indent="0">
              <a:lnSpc>
                <a:spcPct val="100000"/>
              </a:lnSpc>
              <a:buFont typeface="Wingdings" panose="05000000000000000000" charset="0"/>
              <a:buNone/>
            </a:pP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 RTAB-Map's parameters --&gt;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&lt;param name="RGBD/NeighborLinkRefining" type="string" value="true"/&gt;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&lt;param name="RGBD/ProximityBySpace"     type="string" value="true"/&gt;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&lt;param name="RGBD/AngularUpdate"        type="string" value="0.01"/&gt;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&lt;param name="RGBD/LinearUpdate"         type="string" value="0.01"/&gt;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&lt;param name="RGBD/OptimizeFromGraphEnd" type="string" value="false"/&gt;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&lt;param name="Grid/FromDepth"            type="string" value="false"/&gt; &lt;!-- occupancy grid from lidar --&gt;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&lt;param name="Reg/Force3DoF"             type="string" value="true"/&gt;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&lt;param name="Reg/Strategy"              type="string" value="1"/&gt; &lt;!-- 1=ICP --&gt;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 ICP parameters --&gt;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&lt;param name="Icp/VoxelSize"                 type="string" value="0.05"/&gt;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&lt;param name="Icp/MaxCorrespondenceDistance" type="string" value="0.1"/&gt;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&lt;/node&gt;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  &lt;/group&gt;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&lt;/launch&gt;</a:t>
            </a:r>
            <a:endParaRPr lang="zh-CN" altLang="en-US" sz="900" b="0">
              <a:solidFill>
                <a:srgbClr val="FFFF00"/>
              </a:solidFill>
              <a:latin typeface="+mn-ea"/>
            </a:endParaRPr>
          </a:p>
        </p:txBody>
      </p:sp>
      <p:sp>
        <p:nvSpPr>
          <p:cNvPr id="20" name="文本框 19"/>
          <p:cNvSpPr txBox="1"/>
          <p:nvPr/>
        </p:nvSpPr>
        <p:spPr>
          <a:xfrm>
            <a:off x="367665" y="4091940"/>
            <a:ext cx="3410585" cy="706755"/>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bg1"/>
                </a:solidFill>
                <a:latin typeface="+mn-ea"/>
              </a:rPr>
              <a:t>结合实际机器人上搭配的传感器，编写</a:t>
            </a:r>
            <a:r>
              <a:rPr lang="en-US" altLang="zh-CN" sz="1000" b="0">
                <a:solidFill>
                  <a:schemeClr val="bg1"/>
                </a:solidFill>
                <a:latin typeface="+mn-ea"/>
              </a:rPr>
              <a:t>launch</a:t>
            </a:r>
            <a:r>
              <a:rPr lang="zh-CN" altLang="en-US" sz="1000" b="0">
                <a:solidFill>
                  <a:schemeClr val="bg1"/>
                </a:solidFill>
                <a:latin typeface="+mn-ea"/>
              </a:rPr>
              <a:t>配置文件，然后启动传感器以及由该</a:t>
            </a:r>
            <a:r>
              <a:rPr lang="en-US" altLang="zh-CN" sz="1000" b="0">
                <a:solidFill>
                  <a:schemeClr val="bg1"/>
                </a:solidFill>
                <a:latin typeface="+mn-ea"/>
              </a:rPr>
              <a:t>launch</a:t>
            </a:r>
            <a:r>
              <a:rPr lang="zh-CN" altLang="en-US" sz="1000" b="0">
                <a:solidFill>
                  <a:schemeClr val="bg1"/>
                </a:solidFill>
                <a:latin typeface="+mn-ea"/>
              </a:rPr>
              <a:t>配置的</a:t>
            </a:r>
            <a:r>
              <a:rPr lang="en-US" altLang="zh-CN" sz="1000" b="0">
                <a:solidFill>
                  <a:schemeClr val="bg1"/>
                </a:solidFill>
                <a:latin typeface="+mn-ea"/>
              </a:rPr>
              <a:t>rtabmap</a:t>
            </a:r>
            <a:r>
              <a:rPr lang="zh-CN" altLang="en-US" sz="1000" b="0">
                <a:solidFill>
                  <a:schemeClr val="bg1"/>
                </a:solidFill>
                <a:latin typeface="+mn-ea"/>
              </a:rPr>
              <a:t>开始建图。</a:t>
            </a:r>
            <a:endParaRPr lang="zh-CN" altLang="en-US" sz="1000" b="0">
              <a:solidFill>
                <a:schemeClr val="bg1"/>
              </a:solidFill>
              <a:latin typeface="+mn-ea"/>
            </a:endParaRPr>
          </a:p>
        </p:txBody>
      </p:sp>
      <p:cxnSp>
        <p:nvCxnSpPr>
          <p:cNvPr id="22" name="肘形连接符 21"/>
          <p:cNvCxnSpPr>
            <a:stCxn id="20" idx="2"/>
          </p:cNvCxnSpPr>
          <p:nvPr/>
        </p:nvCxnSpPr>
        <p:spPr>
          <a:xfrm rot="5400000" flipV="1">
            <a:off x="2841625" y="4029710"/>
            <a:ext cx="778510" cy="231584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628140" y="6443980"/>
            <a:ext cx="7321550" cy="39878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000" b="0">
                <a:solidFill>
                  <a:schemeClr val="bg1"/>
                </a:solidFill>
                <a:latin typeface="+mn-ea"/>
              </a:rPr>
              <a:t>* </a:t>
            </a:r>
            <a:r>
              <a:rPr lang="zh-CN" altLang="en-US" sz="1000" b="0">
                <a:solidFill>
                  <a:schemeClr val="bg1"/>
                </a:solidFill>
                <a:latin typeface="+mn-ea"/>
              </a:rPr>
              <a:t>关于</a:t>
            </a:r>
            <a:r>
              <a:rPr lang="en-US" altLang="zh-CN" sz="1000" b="0">
                <a:solidFill>
                  <a:schemeClr val="bg1"/>
                </a:solidFill>
                <a:latin typeface="+mn-ea"/>
              </a:rPr>
              <a:t>rtabmap</a:t>
            </a:r>
            <a:r>
              <a:rPr lang="zh-CN" altLang="en-US" sz="1000" b="0">
                <a:solidFill>
                  <a:schemeClr val="bg1"/>
                </a:solidFill>
                <a:latin typeface="+mn-ea"/>
              </a:rPr>
              <a:t>算法的参数配置，请参考官方文档http://wiki.ros.org/rtabmap_ros/Tutorials/SetupOnYourRobot</a:t>
            </a:r>
            <a:endParaRPr lang="zh-CN" altLang="en-US" sz="1000" b="0">
              <a:solidFill>
                <a:schemeClr val="bg1"/>
              </a:solidFill>
              <a:latin typeface="+mn-ea"/>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linds(horizontal)">
                                      <p:cBhvr>
                                        <p:cTn id="15" dur="500"/>
                                        <p:tgtEl>
                                          <p:spTgt spid="2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P spid="4"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custDataLst>
              <p:tags r:id="rId4"/>
            </p:custDataLst>
          </p:nvPr>
        </p:nvSpPr>
        <p:spPr>
          <a:xfrm>
            <a:off x="2146300" y="2000885"/>
            <a:ext cx="3269615" cy="1938020"/>
          </a:xfrm>
          <a:prstGeom prst="rect">
            <a:avLst/>
          </a:prstGeom>
          <a:noFill/>
        </p:spPr>
        <p:txBody>
          <a:bodyPr wrap="none" rtlCol="0">
            <a:spAutoFit/>
          </a:bodyPr>
          <a:p>
            <a:pPr indent="0" algn="l">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10</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.1 </a:t>
            </a: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RTABMAP</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算法</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10</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.2 </a:t>
            </a: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VINS</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算法</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sz="2000" b="1" spc="300">
                <a:solidFill>
                  <a:srgbClr val="9CC2F0"/>
                </a:solidFill>
                <a:uFillTx/>
                <a:latin typeface="Arial" panose="020B0604020202020204" pitchFamily="34" charset="0"/>
                <a:ea typeface="微软雅黑" panose="020B0503020204020204" pitchFamily="34" charset="-122"/>
                <a:cs typeface="+mj-cs"/>
                <a:sym typeface="+mn-ea"/>
              </a:rPr>
              <a:t>10</a:t>
            </a:r>
            <a:r>
              <a:rPr sz="2000" b="1" spc="300">
                <a:solidFill>
                  <a:srgbClr val="9CC2F0"/>
                </a:solidFill>
                <a:uFillTx/>
                <a:latin typeface="Arial" panose="020B0604020202020204" pitchFamily="34" charset="0"/>
                <a:ea typeface="微软雅黑" panose="020B0503020204020204" pitchFamily="34" charset="-122"/>
                <a:cs typeface="+mj-cs"/>
                <a:sym typeface="+mn-ea"/>
              </a:rPr>
              <a:t>.3 </a:t>
            </a:r>
            <a:r>
              <a:rPr lang="zh-CN" sz="2000" b="1" spc="300">
                <a:solidFill>
                  <a:srgbClr val="9CC2F0"/>
                </a:solidFill>
                <a:uFillTx/>
                <a:latin typeface="Arial" panose="020B0604020202020204" pitchFamily="34" charset="0"/>
                <a:ea typeface="微软雅黑" panose="020B0503020204020204" pitchFamily="34" charset="-122"/>
                <a:cs typeface="+mj-cs"/>
                <a:sym typeface="+mn-ea"/>
              </a:rPr>
              <a:t>机器学习与</a:t>
            </a: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SLAM</a:t>
            </a:r>
            <a:endParaRPr lang="en-US" altLang="zh-CN"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custDataLst>
              <p:tags r:id="rId5"/>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4" name="文本框 3"/>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a:t>
            </a:r>
            <a:r>
              <a:rPr lang="en-US" altLang="zh-CN" sz="2000">
                <a:solidFill>
                  <a:srgbClr val="9CC2F0"/>
                </a:solidFill>
                <a:sym typeface="+mn-ea"/>
              </a:rPr>
              <a:t>2</a:t>
            </a:r>
            <a:r>
              <a:rPr lang="zh-CN" altLang="en-US" sz="2000">
                <a:solidFill>
                  <a:srgbClr val="9CC2F0"/>
                </a:solidFill>
                <a:sym typeface="+mn-ea"/>
              </a:rPr>
              <a:t> </a:t>
            </a:r>
            <a:r>
              <a:rPr lang="en-US" altLang="zh-CN" sz="2000">
                <a:solidFill>
                  <a:srgbClr val="9CC2F0"/>
                </a:solidFill>
                <a:sym typeface="+mn-ea"/>
              </a:rPr>
              <a:t>VINS</a:t>
            </a:r>
            <a:r>
              <a:rPr lang="zh-CN" altLang="en-US" sz="2000">
                <a:solidFill>
                  <a:srgbClr val="9CC2F0"/>
                </a:solidFill>
                <a:sym typeface="+mn-ea"/>
              </a:rPr>
              <a:t>算法</a:t>
            </a:r>
            <a:endParaRPr lang="zh-CN" altLang="en-US" sz="2000">
              <a:solidFill>
                <a:srgbClr val="9CC2F0"/>
              </a:solidFill>
            </a:endParaRPr>
          </a:p>
        </p:txBody>
      </p:sp>
      <p:sp>
        <p:nvSpPr>
          <p:cNvPr id="4" name="文本框 3"/>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3047365" y="1337310"/>
            <a:ext cx="4980940" cy="460375"/>
          </a:xfrm>
          <a:prstGeom prst="rect">
            <a:avLst/>
          </a:prstGeom>
          <a:noFill/>
          <a:ln w="9525">
            <a:noFill/>
          </a:ln>
        </p:spPr>
        <p:txBody>
          <a:bodyPr wrap="square">
            <a:spAutoFit/>
          </a:bodyPr>
          <a:p>
            <a:pPr indent="0" algn="dist"/>
            <a:r>
              <a:rPr lang="en-US" altLang="zh-CN" sz="2400" b="0">
                <a:solidFill>
                  <a:srgbClr val="FFFF00"/>
                </a:solidFill>
                <a:latin typeface="Calibri" panose="020F0502020204030204" charset="0"/>
                <a:ea typeface="宋体" panose="02010600030101010101" pitchFamily="2" charset="-122"/>
              </a:rPr>
              <a:t>SLAM</a:t>
            </a:r>
            <a:r>
              <a:rPr lang="zh-CN" altLang="en-US" sz="2400" b="0">
                <a:solidFill>
                  <a:srgbClr val="FFFF00"/>
                </a:solidFill>
                <a:latin typeface="Calibri" panose="020F0502020204030204" charset="0"/>
                <a:ea typeface="宋体" panose="02010600030101010101" pitchFamily="2" charset="-122"/>
              </a:rPr>
              <a:t>为什么需要</a:t>
            </a:r>
            <a:r>
              <a:rPr lang="en-US" altLang="zh-CN" sz="2400" b="0">
                <a:solidFill>
                  <a:srgbClr val="FFFF00"/>
                </a:solidFill>
                <a:latin typeface="Calibri" panose="020F0502020204030204" charset="0"/>
                <a:ea typeface="宋体" panose="02010600030101010101" pitchFamily="2" charset="-122"/>
              </a:rPr>
              <a:t>IMU</a:t>
            </a:r>
            <a:r>
              <a:rPr lang="zh-CN" altLang="en-US" sz="2400" b="0">
                <a:solidFill>
                  <a:srgbClr val="FFFF00"/>
                </a:solidFill>
                <a:latin typeface="Calibri" panose="020F0502020204030204" charset="0"/>
                <a:ea typeface="宋体" panose="02010600030101010101" pitchFamily="2" charset="-122"/>
              </a:rPr>
              <a:t>？</a:t>
            </a:r>
            <a:endParaRPr lang="zh-CN" altLang="en-US" sz="2400" b="0">
              <a:solidFill>
                <a:srgbClr val="FFFF00"/>
              </a:solidFill>
              <a:latin typeface="Calibri" panose="020F0502020204030204" charset="0"/>
              <a:ea typeface="宋体" panose="02010600030101010101" pitchFamily="2" charset="-122"/>
            </a:endParaRPr>
          </a:p>
        </p:txBody>
      </p:sp>
      <p:sp>
        <p:nvSpPr>
          <p:cNvPr id="7" name="文本框 6"/>
          <p:cNvSpPr txBox="1"/>
          <p:nvPr/>
        </p:nvSpPr>
        <p:spPr>
          <a:xfrm>
            <a:off x="213360" y="2195195"/>
            <a:ext cx="3930015" cy="3784600"/>
          </a:xfrm>
          <a:prstGeom prst="rect">
            <a:avLst/>
          </a:prstGeom>
          <a:noFill/>
          <a:ln w="9525">
            <a:noFill/>
          </a:ln>
        </p:spPr>
        <p:txBody>
          <a:bodyPr wrap="square">
            <a:spAutoFit/>
          </a:bodyPr>
          <a:p>
            <a:pPr indent="0" algn="l">
              <a:lnSpc>
                <a:spcPct val="200000"/>
              </a:lnSpc>
              <a:buFont typeface="Wingdings" panose="05000000000000000000" charset="0"/>
              <a:buNone/>
            </a:pPr>
            <a:r>
              <a:rPr lang="zh-CN" altLang="en-US" sz="1000" b="0">
                <a:solidFill>
                  <a:srgbClr val="FFFF00"/>
                </a:solidFill>
                <a:latin typeface="+mn-ea"/>
              </a:rPr>
              <a:t>关于</a:t>
            </a:r>
            <a:r>
              <a:rPr lang="en-US" altLang="zh-CN" sz="1000" b="0">
                <a:solidFill>
                  <a:srgbClr val="FFFF00"/>
                </a:solidFill>
                <a:latin typeface="+mn-ea"/>
              </a:rPr>
              <a:t>VI-SLAM</a:t>
            </a:r>
            <a:r>
              <a:rPr lang="zh-CN" altLang="en-US" sz="1000" b="0">
                <a:solidFill>
                  <a:srgbClr val="FFFF00"/>
                </a:solidFill>
                <a:latin typeface="+mn-ea"/>
              </a:rPr>
              <a:t>：</a:t>
            </a:r>
            <a:endParaRPr lang="zh-CN" altLang="en-US" sz="1000" b="0">
              <a:solidFill>
                <a:srgbClr val="FFFF00"/>
              </a:solidFill>
              <a:latin typeface="+mn-ea"/>
            </a:endParaRPr>
          </a:p>
          <a:p>
            <a:pPr marL="171450" indent="-171450" algn="l">
              <a:lnSpc>
                <a:spcPct val="200000"/>
              </a:lnSpc>
              <a:buFont typeface="Wingdings" panose="05000000000000000000" charset="0"/>
              <a:buChar char="n"/>
            </a:pPr>
            <a:r>
              <a:rPr lang="zh-CN" altLang="en-US" sz="1000" b="0">
                <a:solidFill>
                  <a:srgbClr val="FF0000"/>
                </a:solidFill>
                <a:latin typeface="+mn-ea"/>
              </a:rPr>
              <a:t>不管是激光SLAM还是视觉SLAM，由于传感器采样率、传感器测量精度、主机计算力等因素的限制，在高速运动状态下定位追踪极易丢失。</a:t>
            </a:r>
            <a:endParaRPr lang="zh-CN" altLang="en-US" sz="1000" b="0">
              <a:solidFill>
                <a:srgbClr val="FF0000"/>
              </a:solidFill>
              <a:latin typeface="+mn-ea"/>
            </a:endParaRPr>
          </a:p>
          <a:p>
            <a:pPr marL="171450" indent="-171450" algn="l">
              <a:lnSpc>
                <a:spcPct val="200000"/>
              </a:lnSpc>
              <a:buFont typeface="Wingdings" panose="05000000000000000000" charset="0"/>
              <a:buChar char="n"/>
            </a:pPr>
            <a:r>
              <a:rPr lang="zh-CN" altLang="en-US" sz="1000" b="0">
                <a:solidFill>
                  <a:schemeClr val="bg1"/>
                </a:solidFill>
                <a:latin typeface="+mn-ea"/>
              </a:rPr>
              <a:t>虽然轮式里程计能为激光SLAM系统提供短期运动预测以避免高速运动时丢失的风险，轮式里程计还能在长走廊这样的低特征环境下提供定位辅助。但是轮式里程计也不是万能的，当地面起伏较大或轮子打滑时，轮式里程计将不再可靠；对于在三维空间工作的视觉SLAM来说，提供二维空间定位信息的轮式里程计很难应用其中。而在高速运动（尤其是高速旋转）或特征严重缺失（比如白墙、天空、地面等场景）时视觉SLAM基本上无法工作。</a:t>
            </a:r>
            <a:endParaRPr lang="zh-CN" altLang="en-US" sz="1000" b="0">
              <a:solidFill>
                <a:schemeClr val="bg1"/>
              </a:solidFill>
              <a:latin typeface="+mn-ea"/>
            </a:endParaRPr>
          </a:p>
          <a:p>
            <a:pPr marL="171450" indent="-171450" algn="l">
              <a:lnSpc>
                <a:spcPct val="200000"/>
              </a:lnSpc>
              <a:buFont typeface="Wingdings" panose="05000000000000000000" charset="0"/>
              <a:buChar char="n"/>
            </a:pPr>
            <a:r>
              <a:rPr lang="zh-CN" altLang="en-US" sz="1000" b="0">
                <a:solidFill>
                  <a:schemeClr val="bg1"/>
                </a:solidFill>
                <a:latin typeface="+mn-ea"/>
              </a:rPr>
              <a:t>采用IMU进行融合，无疑成了解决这些棘手问题的香饽饽。</a:t>
            </a:r>
            <a:endParaRPr lang="zh-CN" altLang="en-US" sz="1000" b="0">
              <a:solidFill>
                <a:schemeClr val="bg1"/>
              </a:solidFill>
              <a:latin typeface="+mn-ea"/>
            </a:endParaRPr>
          </a:p>
        </p:txBody>
      </p:sp>
      <p:sp>
        <p:nvSpPr>
          <p:cNvPr id="63" name="任意多边形 62"/>
          <p:cNvSpPr/>
          <p:nvPr/>
        </p:nvSpPr>
        <p:spPr>
          <a:xfrm>
            <a:off x="5706745" y="4643755"/>
            <a:ext cx="5403850" cy="1910715"/>
          </a:xfrm>
          <a:custGeom>
            <a:avLst/>
            <a:gdLst>
              <a:gd name="connisteX0" fmla="*/ 0 w 5403850"/>
              <a:gd name="connsiteY0" fmla="*/ 1910739 h 1910739"/>
              <a:gd name="connisteX1" fmla="*/ 313055 w 5403850"/>
              <a:gd name="connsiteY1" fmla="*/ 961414 h 1910739"/>
              <a:gd name="connisteX2" fmla="*/ 1414145 w 5403850"/>
              <a:gd name="connsiteY2" fmla="*/ 395629 h 1910739"/>
              <a:gd name="connisteX3" fmla="*/ 3312795 w 5403850"/>
              <a:gd name="connsiteY3" fmla="*/ 1294 h 1910739"/>
              <a:gd name="connisteX4" fmla="*/ 4606290 w 5403850"/>
              <a:gd name="connsiteY4" fmla="*/ 496594 h 1910739"/>
              <a:gd name="connisteX5" fmla="*/ 4585970 w 5403850"/>
              <a:gd name="connsiteY5" fmla="*/ 1173504 h 1910739"/>
              <a:gd name="connisteX6" fmla="*/ 5403850 w 5403850"/>
              <a:gd name="connsiteY6" fmla="*/ 1405914 h 19107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5403850" h="1910739">
                <a:moveTo>
                  <a:pt x="0" y="1910739"/>
                </a:moveTo>
                <a:cubicBezTo>
                  <a:pt x="40640" y="1732304"/>
                  <a:pt x="30480" y="1264309"/>
                  <a:pt x="313055" y="961414"/>
                </a:cubicBezTo>
                <a:cubicBezTo>
                  <a:pt x="595630" y="658519"/>
                  <a:pt x="814070" y="587399"/>
                  <a:pt x="1414145" y="395629"/>
                </a:cubicBezTo>
                <a:cubicBezTo>
                  <a:pt x="2014220" y="203859"/>
                  <a:pt x="2674620" y="-19026"/>
                  <a:pt x="3312795" y="1294"/>
                </a:cubicBezTo>
                <a:cubicBezTo>
                  <a:pt x="3950970" y="21614"/>
                  <a:pt x="4351655" y="262279"/>
                  <a:pt x="4606290" y="496594"/>
                </a:cubicBezTo>
                <a:cubicBezTo>
                  <a:pt x="4860925" y="730909"/>
                  <a:pt x="4426585" y="991894"/>
                  <a:pt x="4585970" y="1173504"/>
                </a:cubicBezTo>
                <a:cubicBezTo>
                  <a:pt x="4745355" y="1355114"/>
                  <a:pt x="5240020" y="1372894"/>
                  <a:pt x="5403850" y="1405914"/>
                </a:cubicBezTo>
              </a:path>
            </a:pathLst>
          </a:custGeom>
          <a:noFill/>
          <a:ln w="38100">
            <a:solidFill>
              <a:srgbClr val="FFFF00"/>
            </a:solidFill>
            <a:tailEnd type="arrow" w="lg" len="lg"/>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65" name="组合 64"/>
          <p:cNvGrpSpPr/>
          <p:nvPr/>
        </p:nvGrpSpPr>
        <p:grpSpPr>
          <a:xfrm>
            <a:off x="6110605" y="2493645"/>
            <a:ext cx="4758690" cy="2067560"/>
            <a:chOff x="9623" y="3927"/>
            <a:chExt cx="7494" cy="3256"/>
          </a:xfrm>
        </p:grpSpPr>
        <p:sp>
          <p:nvSpPr>
            <p:cNvPr id="10" name="圆柱形 9"/>
            <p:cNvSpPr/>
            <p:nvPr/>
          </p:nvSpPr>
          <p:spPr>
            <a:xfrm>
              <a:off x="9623" y="4214"/>
              <a:ext cx="573" cy="827"/>
            </a:xfrm>
            <a:prstGeom prst="can">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流程图: 直接访问存储器 11"/>
            <p:cNvSpPr/>
            <p:nvPr/>
          </p:nvSpPr>
          <p:spPr>
            <a:xfrm>
              <a:off x="14264" y="3927"/>
              <a:ext cx="653" cy="668"/>
            </a:xfrm>
            <a:prstGeom prst="flowChartMagneticDrum">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等腰三角形 13"/>
            <p:cNvSpPr/>
            <p:nvPr/>
          </p:nvSpPr>
          <p:spPr>
            <a:xfrm>
              <a:off x="11001" y="4858"/>
              <a:ext cx="811" cy="668"/>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五角星 15"/>
            <p:cNvSpPr/>
            <p:nvPr/>
          </p:nvSpPr>
          <p:spPr>
            <a:xfrm>
              <a:off x="13012" y="4627"/>
              <a:ext cx="763" cy="774"/>
            </a:xfrm>
            <a:prstGeom prst="star5">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立方体 16"/>
            <p:cNvSpPr/>
            <p:nvPr/>
          </p:nvSpPr>
          <p:spPr>
            <a:xfrm>
              <a:off x="16323" y="6483"/>
              <a:ext cx="795" cy="700"/>
            </a:xfrm>
            <a:prstGeom prst="cub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6" name="组合 25"/>
          <p:cNvGrpSpPr/>
          <p:nvPr/>
        </p:nvGrpSpPr>
        <p:grpSpPr>
          <a:xfrm>
            <a:off x="4506595" y="3371850"/>
            <a:ext cx="3181350" cy="2393315"/>
            <a:chOff x="6887" y="5295"/>
            <a:chExt cx="5010" cy="3769"/>
          </a:xfrm>
        </p:grpSpPr>
        <p:sp>
          <p:nvSpPr>
            <p:cNvPr id="22" name="流程图: 手动操作 21"/>
            <p:cNvSpPr/>
            <p:nvPr/>
          </p:nvSpPr>
          <p:spPr>
            <a:xfrm>
              <a:off x="8778" y="8163"/>
              <a:ext cx="1018" cy="319"/>
            </a:xfrm>
            <a:prstGeom prst="flowChartManualOperation">
              <a:avLst/>
            </a:prstGeom>
            <a:solidFill>
              <a:srgbClr val="FFC000"/>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矩形 22"/>
            <p:cNvSpPr/>
            <p:nvPr/>
          </p:nvSpPr>
          <p:spPr>
            <a:xfrm>
              <a:off x="8968" y="8482"/>
              <a:ext cx="629" cy="582"/>
            </a:xfrm>
            <a:prstGeom prst="rect">
              <a:avLst/>
            </a:prstGeom>
            <a:solidFill>
              <a:srgbClr val="FFC000"/>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4" name="直接连接符 23"/>
            <p:cNvCxnSpPr/>
            <p:nvPr/>
          </p:nvCxnSpPr>
          <p:spPr>
            <a:xfrm flipV="1">
              <a:off x="9597" y="5295"/>
              <a:ext cx="2301" cy="3187"/>
            </a:xfrm>
            <a:prstGeom prst="line">
              <a:avLst/>
            </a:prstGeom>
            <a:ln w="31750" cap="rnd">
              <a:solidFill>
                <a:srgbClr val="FF0000"/>
              </a:solidFill>
              <a:prstDash val="sysDot"/>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flipH="1" flipV="1">
              <a:off x="6887" y="5422"/>
              <a:ext cx="2081" cy="3060"/>
            </a:xfrm>
            <a:prstGeom prst="line">
              <a:avLst/>
            </a:prstGeom>
            <a:ln w="31750" cap="rnd">
              <a:solidFill>
                <a:srgbClr val="FF0000"/>
              </a:solidFill>
              <a:prstDash val="sysDot"/>
              <a:round/>
            </a:ln>
          </p:spPr>
          <p:style>
            <a:lnRef idx="0">
              <a:srgbClr val="FFFFFF"/>
            </a:lnRef>
            <a:fillRef idx="0">
              <a:srgbClr val="FFFFFF"/>
            </a:fillRef>
            <a:effectRef idx="0">
              <a:srgbClr val="FFFFFF"/>
            </a:effectRef>
            <a:fontRef idx="minor">
              <a:schemeClr val="tx1"/>
            </a:fontRef>
          </p:style>
        </p:cxnSp>
      </p:grpSp>
      <p:grpSp>
        <p:nvGrpSpPr>
          <p:cNvPr id="27" name="组合 26"/>
          <p:cNvGrpSpPr/>
          <p:nvPr/>
        </p:nvGrpSpPr>
        <p:grpSpPr>
          <a:xfrm rot="1680000">
            <a:off x="6052820" y="2995930"/>
            <a:ext cx="3181350" cy="2393315"/>
            <a:chOff x="6887" y="5295"/>
            <a:chExt cx="5010" cy="3769"/>
          </a:xfrm>
        </p:grpSpPr>
        <p:sp>
          <p:nvSpPr>
            <p:cNvPr id="28" name="流程图: 手动操作 27"/>
            <p:cNvSpPr/>
            <p:nvPr/>
          </p:nvSpPr>
          <p:spPr>
            <a:xfrm>
              <a:off x="8778" y="8163"/>
              <a:ext cx="1018" cy="319"/>
            </a:xfrm>
            <a:prstGeom prst="flowChartManualOperation">
              <a:avLst/>
            </a:prstGeom>
            <a:solidFill>
              <a:srgbClr val="FFC000"/>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矩形 28"/>
            <p:cNvSpPr/>
            <p:nvPr/>
          </p:nvSpPr>
          <p:spPr>
            <a:xfrm>
              <a:off x="8968" y="8482"/>
              <a:ext cx="629" cy="582"/>
            </a:xfrm>
            <a:prstGeom prst="rect">
              <a:avLst/>
            </a:prstGeom>
            <a:solidFill>
              <a:srgbClr val="FFC000"/>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0" name="直接连接符 29"/>
            <p:cNvCxnSpPr/>
            <p:nvPr/>
          </p:nvCxnSpPr>
          <p:spPr>
            <a:xfrm flipV="1">
              <a:off x="9597" y="5295"/>
              <a:ext cx="2301" cy="3187"/>
            </a:xfrm>
            <a:prstGeom prst="line">
              <a:avLst/>
            </a:prstGeom>
            <a:ln w="31750" cap="rnd">
              <a:solidFill>
                <a:srgbClr val="FF0000"/>
              </a:solidFill>
              <a:prstDash val="sysDot"/>
              <a:round/>
            </a:ln>
          </p:spPr>
          <p:style>
            <a:lnRef idx="0">
              <a:srgbClr val="FFFFFF"/>
            </a:lnRef>
            <a:fillRef idx="0">
              <a:srgbClr val="FFFFFF"/>
            </a:fillRef>
            <a:effectRef idx="0">
              <a:srgbClr val="FFFFFF"/>
            </a:effectRef>
            <a:fontRef idx="minor">
              <a:schemeClr val="tx1"/>
            </a:fontRef>
          </p:style>
        </p:cxnSp>
        <p:cxnSp>
          <p:nvCxnSpPr>
            <p:cNvPr id="31" name="直接连接符 30"/>
            <p:cNvCxnSpPr/>
            <p:nvPr/>
          </p:nvCxnSpPr>
          <p:spPr>
            <a:xfrm flipH="1" flipV="1">
              <a:off x="6887" y="5422"/>
              <a:ext cx="2081" cy="3060"/>
            </a:xfrm>
            <a:prstGeom prst="line">
              <a:avLst/>
            </a:prstGeom>
            <a:ln w="31750" cap="rnd">
              <a:solidFill>
                <a:srgbClr val="FF0000"/>
              </a:solidFill>
              <a:prstDash val="sysDot"/>
              <a:round/>
            </a:ln>
          </p:spPr>
          <p:style>
            <a:lnRef idx="0">
              <a:srgbClr val="FFFFFF"/>
            </a:lnRef>
            <a:fillRef idx="0">
              <a:srgbClr val="FFFFFF"/>
            </a:fillRef>
            <a:effectRef idx="0">
              <a:srgbClr val="FFFFFF"/>
            </a:effectRef>
            <a:fontRef idx="minor">
              <a:schemeClr val="tx1"/>
            </a:fontRef>
          </p:style>
        </p:cxnSp>
      </p:grpSp>
      <p:grpSp>
        <p:nvGrpSpPr>
          <p:cNvPr id="45" name="组合 44"/>
          <p:cNvGrpSpPr/>
          <p:nvPr/>
        </p:nvGrpSpPr>
        <p:grpSpPr>
          <a:xfrm rot="4020000">
            <a:off x="8394700" y="3090545"/>
            <a:ext cx="3181350" cy="2393315"/>
            <a:chOff x="6887" y="5295"/>
            <a:chExt cx="5010" cy="3769"/>
          </a:xfrm>
        </p:grpSpPr>
        <p:sp>
          <p:nvSpPr>
            <p:cNvPr id="51" name="流程图: 手动操作 50"/>
            <p:cNvSpPr/>
            <p:nvPr/>
          </p:nvSpPr>
          <p:spPr>
            <a:xfrm>
              <a:off x="8778" y="8163"/>
              <a:ext cx="1018" cy="319"/>
            </a:xfrm>
            <a:prstGeom prst="flowChartManualOperation">
              <a:avLst/>
            </a:prstGeom>
            <a:solidFill>
              <a:srgbClr val="FFC000"/>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7" name="矩形 56"/>
            <p:cNvSpPr/>
            <p:nvPr/>
          </p:nvSpPr>
          <p:spPr>
            <a:xfrm>
              <a:off x="8968" y="8482"/>
              <a:ext cx="629" cy="582"/>
            </a:xfrm>
            <a:prstGeom prst="rect">
              <a:avLst/>
            </a:prstGeom>
            <a:solidFill>
              <a:srgbClr val="FFC000"/>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60" name="直接连接符 59"/>
            <p:cNvCxnSpPr/>
            <p:nvPr/>
          </p:nvCxnSpPr>
          <p:spPr>
            <a:xfrm flipV="1">
              <a:off x="9597" y="5295"/>
              <a:ext cx="2301" cy="3187"/>
            </a:xfrm>
            <a:prstGeom prst="line">
              <a:avLst/>
            </a:prstGeom>
            <a:ln w="31750" cap="rnd">
              <a:solidFill>
                <a:srgbClr val="FF0000"/>
              </a:solidFill>
              <a:prstDash val="sysDot"/>
              <a:round/>
            </a:ln>
          </p:spPr>
          <p:style>
            <a:lnRef idx="0">
              <a:srgbClr val="FFFFFF"/>
            </a:lnRef>
            <a:fillRef idx="0">
              <a:srgbClr val="FFFFFF"/>
            </a:fillRef>
            <a:effectRef idx="0">
              <a:srgbClr val="FFFFFF"/>
            </a:effectRef>
            <a:fontRef idx="minor">
              <a:schemeClr val="tx1"/>
            </a:fontRef>
          </p:style>
        </p:cxnSp>
        <p:cxnSp>
          <p:nvCxnSpPr>
            <p:cNvPr id="61" name="直接连接符 60"/>
            <p:cNvCxnSpPr/>
            <p:nvPr/>
          </p:nvCxnSpPr>
          <p:spPr>
            <a:xfrm flipH="1" flipV="1">
              <a:off x="6887" y="5422"/>
              <a:ext cx="2081" cy="3060"/>
            </a:xfrm>
            <a:prstGeom prst="line">
              <a:avLst/>
            </a:prstGeom>
            <a:ln w="31750" cap="rnd">
              <a:solidFill>
                <a:srgbClr val="FF0000"/>
              </a:solidFill>
              <a:prstDash val="sysDot"/>
              <a:round/>
            </a:ln>
          </p:spPr>
          <p:style>
            <a:lnRef idx="0">
              <a:srgbClr val="FFFFFF"/>
            </a:lnRef>
            <a:fillRef idx="0">
              <a:srgbClr val="FFFFFF"/>
            </a:fillRef>
            <a:effectRef idx="0">
              <a:srgbClr val="FFFFFF"/>
            </a:effectRef>
            <a:fontRef idx="minor">
              <a:schemeClr val="tx1"/>
            </a:fontRef>
          </p:style>
        </p:cxnSp>
      </p:grpSp>
      <p:sp>
        <p:nvSpPr>
          <p:cNvPr id="64" name="文本框 63"/>
          <p:cNvSpPr txBox="1"/>
          <p:nvPr/>
        </p:nvSpPr>
        <p:spPr>
          <a:xfrm>
            <a:off x="8716010" y="5005070"/>
            <a:ext cx="756285" cy="645160"/>
          </a:xfrm>
          <a:prstGeom prst="rect">
            <a:avLst/>
          </a:prstGeom>
          <a:noFill/>
        </p:spPr>
        <p:txBody>
          <a:bodyPr wrap="square" rtlCol="0">
            <a:spAutoFit/>
          </a:bodyPr>
          <a:p>
            <a:pPr algn="ctr"/>
            <a:r>
              <a:rPr lang="zh-CN" altLang="en-US">
                <a:solidFill>
                  <a:srgbClr val="FFC000"/>
                </a:solidFill>
              </a:rPr>
              <a:t>定位</a:t>
            </a:r>
            <a:endParaRPr lang="zh-CN" altLang="en-US">
              <a:solidFill>
                <a:srgbClr val="FFC000"/>
              </a:solidFill>
            </a:endParaRPr>
          </a:p>
          <a:p>
            <a:pPr algn="ctr"/>
            <a:r>
              <a:rPr lang="zh-CN" altLang="en-US">
                <a:solidFill>
                  <a:srgbClr val="FFC000"/>
                </a:solidFill>
              </a:rPr>
              <a:t>丢失</a:t>
            </a:r>
            <a:endParaRPr lang="zh-CN" altLang="en-US">
              <a:solidFill>
                <a:srgbClr val="FFC000"/>
              </a:solidFill>
            </a:endParaRPr>
          </a:p>
        </p:txBody>
      </p:sp>
      <p:pic>
        <p:nvPicPr>
          <p:cNvPr id="67" name="图片 66"/>
          <p:cNvPicPr>
            <a:picLocks noChangeAspect="1"/>
          </p:cNvPicPr>
          <p:nvPr/>
        </p:nvPicPr>
        <p:blipFill>
          <a:blip r:embed="rId6"/>
          <a:stretch>
            <a:fillRect/>
          </a:stretch>
        </p:blipFill>
        <p:spPr>
          <a:xfrm>
            <a:off x="7407910" y="4599305"/>
            <a:ext cx="521970" cy="443865"/>
          </a:xfrm>
          <a:prstGeom prst="rect">
            <a:avLst/>
          </a:prstGeom>
        </p:spPr>
      </p:pic>
      <p:pic>
        <p:nvPicPr>
          <p:cNvPr id="71" name="图片 70"/>
          <p:cNvPicPr>
            <a:picLocks noChangeAspect="1"/>
          </p:cNvPicPr>
          <p:nvPr/>
        </p:nvPicPr>
        <p:blipFill>
          <a:blip r:embed="rId6"/>
          <a:stretch>
            <a:fillRect/>
          </a:stretch>
        </p:blipFill>
        <p:spPr>
          <a:xfrm>
            <a:off x="7695565" y="4561205"/>
            <a:ext cx="521970" cy="443865"/>
          </a:xfrm>
          <a:prstGeom prst="rect">
            <a:avLst/>
          </a:prstGeom>
        </p:spPr>
      </p:pic>
      <p:pic>
        <p:nvPicPr>
          <p:cNvPr id="72" name="图片 71"/>
          <p:cNvPicPr>
            <a:picLocks noChangeAspect="1"/>
          </p:cNvPicPr>
          <p:nvPr/>
        </p:nvPicPr>
        <p:blipFill>
          <a:blip r:embed="rId6"/>
          <a:stretch>
            <a:fillRect/>
          </a:stretch>
        </p:blipFill>
        <p:spPr>
          <a:xfrm>
            <a:off x="7933690" y="4431030"/>
            <a:ext cx="521970" cy="443865"/>
          </a:xfrm>
          <a:prstGeom prst="rect">
            <a:avLst/>
          </a:prstGeom>
        </p:spPr>
      </p:pic>
      <p:pic>
        <p:nvPicPr>
          <p:cNvPr id="73" name="图片 72"/>
          <p:cNvPicPr>
            <a:picLocks noChangeAspect="1"/>
          </p:cNvPicPr>
          <p:nvPr/>
        </p:nvPicPr>
        <p:blipFill>
          <a:blip r:embed="rId6"/>
          <a:stretch>
            <a:fillRect/>
          </a:stretch>
        </p:blipFill>
        <p:spPr>
          <a:xfrm>
            <a:off x="8272780" y="4352290"/>
            <a:ext cx="521970" cy="443865"/>
          </a:xfrm>
          <a:prstGeom prst="rect">
            <a:avLst/>
          </a:prstGeom>
        </p:spPr>
      </p:pic>
      <p:pic>
        <p:nvPicPr>
          <p:cNvPr id="74" name="图片 73"/>
          <p:cNvPicPr>
            <a:picLocks noChangeAspect="1"/>
          </p:cNvPicPr>
          <p:nvPr/>
        </p:nvPicPr>
        <p:blipFill>
          <a:blip r:embed="rId6"/>
          <a:stretch>
            <a:fillRect/>
          </a:stretch>
        </p:blipFill>
        <p:spPr>
          <a:xfrm>
            <a:off x="8542655" y="4402455"/>
            <a:ext cx="521970" cy="443865"/>
          </a:xfrm>
          <a:prstGeom prst="rect">
            <a:avLst/>
          </a:prstGeom>
        </p:spPr>
      </p:pic>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blinds(horizontal)">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blinds(horizontal)">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linds(horizontal)">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blinds(horizontal)">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blinds(horizontal)">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blinds(horizontal)">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blinds(horizontal)">
                                      <p:cBhvr>
                                        <p:cTn id="47" dur="500"/>
                                        <p:tgtEl>
                                          <p:spTgt spid="6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blinds(horizontal)">
                                      <p:cBhvr>
                                        <p:cTn id="52" dur="500"/>
                                        <p:tgtEl>
                                          <p:spTgt spid="7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blinds(horizontal)">
                                      <p:cBhvr>
                                        <p:cTn id="57" dur="500"/>
                                        <p:tgtEl>
                                          <p:spTgt spid="7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blinds(horizontal)">
                                      <p:cBhvr>
                                        <p:cTn id="62" dur="500"/>
                                        <p:tgtEl>
                                          <p:spTgt spid="7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blinds(horizontal)">
                                      <p:cBhvr>
                                        <p:cTn id="6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63" grpId="0" animBg="1"/>
      <p:bldP spid="6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a:t>
            </a:r>
            <a:r>
              <a:rPr lang="en-US" altLang="zh-CN" sz="2000">
                <a:solidFill>
                  <a:srgbClr val="9CC2F0"/>
                </a:solidFill>
                <a:sym typeface="+mn-ea"/>
              </a:rPr>
              <a:t>2</a:t>
            </a:r>
            <a:r>
              <a:rPr lang="zh-CN" altLang="en-US" sz="2000">
                <a:solidFill>
                  <a:srgbClr val="9CC2F0"/>
                </a:solidFill>
                <a:sym typeface="+mn-ea"/>
              </a:rPr>
              <a:t> </a:t>
            </a:r>
            <a:r>
              <a:rPr lang="en-US" altLang="zh-CN" sz="2000">
                <a:solidFill>
                  <a:srgbClr val="9CC2F0"/>
                </a:solidFill>
                <a:sym typeface="+mn-ea"/>
              </a:rPr>
              <a:t>VINS</a:t>
            </a:r>
            <a:r>
              <a:rPr lang="zh-CN" altLang="en-US" sz="2000">
                <a:solidFill>
                  <a:srgbClr val="9CC2F0"/>
                </a:solidFill>
                <a:sym typeface="+mn-ea"/>
              </a:rPr>
              <a:t>算法</a:t>
            </a:r>
            <a:endParaRPr lang="zh-CN" altLang="en-US" sz="2000">
              <a:solidFill>
                <a:srgbClr val="9CC2F0"/>
              </a:solidFill>
            </a:endParaRPr>
          </a:p>
        </p:txBody>
      </p:sp>
      <p:sp>
        <p:nvSpPr>
          <p:cNvPr id="4" name="文本框 3"/>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3047365" y="1337310"/>
            <a:ext cx="4980940" cy="460375"/>
          </a:xfrm>
          <a:prstGeom prst="rect">
            <a:avLst/>
          </a:prstGeom>
          <a:noFill/>
          <a:ln w="9525">
            <a:noFill/>
          </a:ln>
        </p:spPr>
        <p:txBody>
          <a:bodyPr wrap="square">
            <a:spAutoFit/>
          </a:bodyPr>
          <a:p>
            <a:pPr indent="0" algn="dist"/>
            <a:r>
              <a:rPr lang="en-US" altLang="zh-CN" sz="2400" b="0">
                <a:solidFill>
                  <a:srgbClr val="FFFF00"/>
                </a:solidFill>
                <a:latin typeface="Calibri" panose="020F0502020204030204" charset="0"/>
                <a:ea typeface="宋体" panose="02010600030101010101" pitchFamily="2" charset="-122"/>
              </a:rPr>
              <a:t>SLAM</a:t>
            </a:r>
            <a:r>
              <a:rPr lang="zh-CN" altLang="en-US" sz="2400" b="0">
                <a:solidFill>
                  <a:srgbClr val="FFFF00"/>
                </a:solidFill>
                <a:latin typeface="Calibri" panose="020F0502020204030204" charset="0"/>
                <a:ea typeface="宋体" panose="02010600030101010101" pitchFamily="2" charset="-122"/>
              </a:rPr>
              <a:t>为什么需要</a:t>
            </a:r>
            <a:r>
              <a:rPr lang="en-US" altLang="zh-CN" sz="2400" b="0">
                <a:solidFill>
                  <a:srgbClr val="FFFF00"/>
                </a:solidFill>
                <a:latin typeface="Calibri" panose="020F0502020204030204" charset="0"/>
                <a:ea typeface="宋体" panose="02010600030101010101" pitchFamily="2" charset="-122"/>
              </a:rPr>
              <a:t>IMU</a:t>
            </a:r>
            <a:r>
              <a:rPr lang="zh-CN" altLang="en-US" sz="2400" b="0">
                <a:solidFill>
                  <a:srgbClr val="FFFF00"/>
                </a:solidFill>
                <a:latin typeface="Calibri" panose="020F0502020204030204" charset="0"/>
                <a:ea typeface="宋体" panose="02010600030101010101" pitchFamily="2" charset="-122"/>
              </a:rPr>
              <a:t>？</a:t>
            </a:r>
            <a:endParaRPr lang="zh-CN" altLang="en-US" sz="2400" b="0">
              <a:solidFill>
                <a:srgbClr val="FFFF00"/>
              </a:solidFill>
              <a:latin typeface="Calibri" panose="020F0502020204030204" charset="0"/>
              <a:ea typeface="宋体" panose="02010600030101010101" pitchFamily="2" charset="-122"/>
            </a:endParaRPr>
          </a:p>
        </p:txBody>
      </p:sp>
      <p:sp>
        <p:nvSpPr>
          <p:cNvPr id="7" name="文本框 6"/>
          <p:cNvSpPr txBox="1"/>
          <p:nvPr/>
        </p:nvSpPr>
        <p:spPr>
          <a:xfrm>
            <a:off x="213360" y="2195195"/>
            <a:ext cx="3930015" cy="3784600"/>
          </a:xfrm>
          <a:prstGeom prst="rect">
            <a:avLst/>
          </a:prstGeom>
          <a:noFill/>
          <a:ln w="9525">
            <a:noFill/>
          </a:ln>
        </p:spPr>
        <p:txBody>
          <a:bodyPr wrap="square">
            <a:spAutoFit/>
          </a:bodyPr>
          <a:p>
            <a:pPr indent="0" algn="l">
              <a:lnSpc>
                <a:spcPct val="200000"/>
              </a:lnSpc>
              <a:buFont typeface="Wingdings" panose="05000000000000000000" charset="0"/>
              <a:buNone/>
            </a:pPr>
            <a:r>
              <a:rPr lang="zh-CN" altLang="en-US" sz="1000" b="0">
                <a:solidFill>
                  <a:srgbClr val="FFFF00"/>
                </a:solidFill>
                <a:latin typeface="+mn-ea"/>
              </a:rPr>
              <a:t>关于</a:t>
            </a:r>
            <a:r>
              <a:rPr lang="en-US" altLang="zh-CN" sz="1000" b="0">
                <a:solidFill>
                  <a:srgbClr val="FFFF00"/>
                </a:solidFill>
                <a:latin typeface="+mn-ea"/>
              </a:rPr>
              <a:t>VI-SLAM</a:t>
            </a:r>
            <a:r>
              <a:rPr lang="zh-CN" altLang="en-US" sz="1000" b="0">
                <a:solidFill>
                  <a:srgbClr val="FFFF00"/>
                </a:solidFill>
                <a:latin typeface="+mn-ea"/>
              </a:rPr>
              <a:t>：</a:t>
            </a:r>
            <a:endParaRPr lang="zh-CN" altLang="en-US" sz="1000" b="0">
              <a:solidFill>
                <a:srgbClr val="FFFF00"/>
              </a:solidFill>
              <a:latin typeface="+mn-ea"/>
            </a:endParaRPr>
          </a:p>
          <a:p>
            <a:pPr marL="171450" indent="-171450" algn="l">
              <a:lnSpc>
                <a:spcPct val="200000"/>
              </a:lnSpc>
              <a:buFont typeface="Wingdings" panose="05000000000000000000" charset="0"/>
              <a:buChar char="n"/>
            </a:pPr>
            <a:r>
              <a:rPr lang="zh-CN" altLang="en-US" sz="1000" b="0">
                <a:solidFill>
                  <a:schemeClr val="bg1"/>
                </a:solidFill>
                <a:latin typeface="+mn-ea"/>
              </a:rPr>
              <a:t>不管是激光SLAM还是视觉SLAM，由于传感器采样率、传感器测量精度、主机计算力等因素的限制，在高速运动状态下定位追踪极易丢失。</a:t>
            </a:r>
            <a:endParaRPr lang="zh-CN" altLang="en-US" sz="1000" b="0">
              <a:solidFill>
                <a:schemeClr val="bg1"/>
              </a:solidFill>
              <a:latin typeface="+mn-ea"/>
            </a:endParaRPr>
          </a:p>
          <a:p>
            <a:pPr marL="171450" indent="-171450" algn="l">
              <a:lnSpc>
                <a:spcPct val="200000"/>
              </a:lnSpc>
              <a:buFont typeface="Wingdings" panose="05000000000000000000" charset="0"/>
              <a:buChar char="n"/>
            </a:pPr>
            <a:r>
              <a:rPr lang="zh-CN" altLang="en-US" sz="1000" b="0">
                <a:solidFill>
                  <a:srgbClr val="FF0000"/>
                </a:solidFill>
                <a:latin typeface="+mn-ea"/>
              </a:rPr>
              <a:t>虽然轮式里程计能为激光SLAM系统提供短期运动预测以避免高速运动时丢失的风险，轮式里程计还能在长走廊这样的低特征环境下提供定位辅助。但是轮式里程计也不是万能的，当地面起伏较大或轮子打滑时，轮式里程计将不再可靠；对于在三维空间工作的视觉SLAM来说，提供二维空间定位信息的轮式里程计很难应用其中。而在高速运动（尤其是高速旋转）或特征严重缺失（比如白墙、天空、地面等场景）时视觉SLAM基本上无法工作。</a:t>
            </a:r>
            <a:endParaRPr lang="zh-CN" altLang="en-US" sz="1000" b="0">
              <a:solidFill>
                <a:srgbClr val="FF0000"/>
              </a:solidFill>
              <a:latin typeface="+mn-ea"/>
            </a:endParaRPr>
          </a:p>
          <a:p>
            <a:pPr marL="171450" indent="-171450" algn="l">
              <a:lnSpc>
                <a:spcPct val="200000"/>
              </a:lnSpc>
              <a:buFont typeface="Wingdings" panose="05000000000000000000" charset="0"/>
              <a:buChar char="n"/>
            </a:pPr>
            <a:r>
              <a:rPr lang="zh-CN" altLang="en-US" sz="1000" b="0">
                <a:solidFill>
                  <a:schemeClr val="bg1"/>
                </a:solidFill>
                <a:latin typeface="+mn-ea"/>
              </a:rPr>
              <a:t>采用IMU进行融合，无疑成了解决这些棘手问题的香饽饽。</a:t>
            </a:r>
            <a:endParaRPr lang="zh-CN" altLang="en-US" sz="1000" b="0">
              <a:solidFill>
                <a:schemeClr val="bg1"/>
              </a:solidFill>
              <a:latin typeface="+mn-ea"/>
            </a:endParaRPr>
          </a:p>
        </p:txBody>
      </p:sp>
      <p:grpSp>
        <p:nvGrpSpPr>
          <p:cNvPr id="34" name="组合 33"/>
          <p:cNvGrpSpPr/>
          <p:nvPr/>
        </p:nvGrpSpPr>
        <p:grpSpPr>
          <a:xfrm>
            <a:off x="5844540" y="1978660"/>
            <a:ext cx="2527935" cy="1686560"/>
            <a:chOff x="1792" y="4816"/>
            <a:chExt cx="3981" cy="2656"/>
          </a:xfrm>
        </p:grpSpPr>
        <p:sp>
          <p:nvSpPr>
            <p:cNvPr id="3" name="流程图: 直接访问存储器 2"/>
            <p:cNvSpPr/>
            <p:nvPr/>
          </p:nvSpPr>
          <p:spPr>
            <a:xfrm>
              <a:off x="1792" y="6534"/>
              <a:ext cx="445" cy="938"/>
            </a:xfrm>
            <a:prstGeom prst="flowChartMagneticDrum">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立方体 4"/>
            <p:cNvSpPr/>
            <p:nvPr/>
          </p:nvSpPr>
          <p:spPr>
            <a:xfrm>
              <a:off x="1792" y="4816"/>
              <a:ext cx="3866" cy="2497"/>
            </a:xfrm>
            <a:prstGeom prst="cube">
              <a:avLst>
                <a:gd name="adj" fmla="val 63195"/>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流程图: 直接访问存储器 7"/>
            <p:cNvSpPr/>
            <p:nvPr/>
          </p:nvSpPr>
          <p:spPr>
            <a:xfrm>
              <a:off x="5329" y="5596"/>
              <a:ext cx="445" cy="938"/>
            </a:xfrm>
            <a:prstGeom prst="flowChartMagneticDrum">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流程图: 直接访问存储器 8"/>
            <p:cNvSpPr/>
            <p:nvPr/>
          </p:nvSpPr>
          <p:spPr>
            <a:xfrm>
              <a:off x="4365" y="6534"/>
              <a:ext cx="445" cy="938"/>
            </a:xfrm>
            <a:prstGeom prst="flowChartMagneticDrum">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8" name="组合 17"/>
          <p:cNvGrpSpPr/>
          <p:nvPr/>
        </p:nvGrpSpPr>
        <p:grpSpPr>
          <a:xfrm>
            <a:off x="8420100" y="1633855"/>
            <a:ext cx="999490" cy="1009650"/>
            <a:chOff x="5950" y="4432"/>
            <a:chExt cx="1574" cy="1590"/>
          </a:xfrm>
        </p:grpSpPr>
        <p:sp>
          <p:nvSpPr>
            <p:cNvPr id="19" name="椭圆形标注 18"/>
            <p:cNvSpPr/>
            <p:nvPr/>
          </p:nvSpPr>
          <p:spPr>
            <a:xfrm>
              <a:off x="5950" y="4432"/>
              <a:ext cx="1575" cy="1591"/>
            </a:xfrm>
            <a:prstGeom prst="wedgeEllipseCallout">
              <a:avLst>
                <a:gd name="adj1" fmla="val -58253"/>
                <a:gd name="adj2" fmla="val 54462"/>
              </a:avLst>
            </a:prstGeom>
            <a:solidFill>
              <a:schemeClr val="bg1"/>
            </a:solidFill>
            <a:ln>
              <a:solidFill>
                <a:srgbClr val="FFFF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0" name="图片 19"/>
            <p:cNvPicPr>
              <a:picLocks noChangeAspect="1"/>
            </p:cNvPicPr>
            <p:nvPr/>
          </p:nvPicPr>
          <p:blipFill>
            <a:blip r:embed="rId6"/>
            <a:stretch>
              <a:fillRect/>
            </a:stretch>
          </p:blipFill>
          <p:spPr>
            <a:xfrm>
              <a:off x="6293" y="4717"/>
              <a:ext cx="903" cy="1020"/>
            </a:xfrm>
            <a:prstGeom prst="rect">
              <a:avLst/>
            </a:prstGeom>
          </p:spPr>
        </p:pic>
      </p:grpSp>
      <p:pic>
        <p:nvPicPr>
          <p:cNvPr id="21" name="图片 20"/>
          <p:cNvPicPr>
            <a:picLocks noChangeAspect="1"/>
          </p:cNvPicPr>
          <p:nvPr/>
        </p:nvPicPr>
        <p:blipFill>
          <a:blip r:embed="rId7"/>
          <a:stretch>
            <a:fillRect/>
          </a:stretch>
        </p:blipFill>
        <p:spPr>
          <a:xfrm rot="20520000">
            <a:off x="6359525" y="3294380"/>
            <a:ext cx="2338705" cy="1872615"/>
          </a:xfrm>
          <a:prstGeom prst="rect">
            <a:avLst/>
          </a:prstGeom>
        </p:spPr>
      </p:pic>
      <p:pic>
        <p:nvPicPr>
          <p:cNvPr id="32" name="图片 31"/>
          <p:cNvPicPr>
            <a:picLocks noChangeAspect="1"/>
          </p:cNvPicPr>
          <p:nvPr/>
        </p:nvPicPr>
        <p:blipFill>
          <a:blip r:embed="rId8"/>
          <a:stretch>
            <a:fillRect/>
          </a:stretch>
        </p:blipFill>
        <p:spPr>
          <a:xfrm>
            <a:off x="4562475" y="4937125"/>
            <a:ext cx="3067050" cy="1697990"/>
          </a:xfrm>
          <a:prstGeom prst="rect">
            <a:avLst/>
          </a:prstGeom>
        </p:spPr>
      </p:pic>
      <p:sp>
        <p:nvSpPr>
          <p:cNvPr id="33" name="文本框 32"/>
          <p:cNvSpPr txBox="1"/>
          <p:nvPr/>
        </p:nvSpPr>
        <p:spPr>
          <a:xfrm>
            <a:off x="8637905" y="4361180"/>
            <a:ext cx="1236345" cy="368300"/>
          </a:xfrm>
          <a:prstGeom prst="rect">
            <a:avLst/>
          </a:prstGeom>
          <a:noFill/>
        </p:spPr>
        <p:txBody>
          <a:bodyPr wrap="square" rtlCol="0">
            <a:spAutoFit/>
          </a:bodyPr>
          <a:p>
            <a:r>
              <a:rPr lang="zh-CN" altLang="en-US">
                <a:solidFill>
                  <a:srgbClr val="FFFF00"/>
                </a:solidFill>
              </a:rPr>
              <a:t>路面起伏</a:t>
            </a:r>
            <a:endParaRPr lang="zh-CN" altLang="en-US">
              <a:solidFill>
                <a:srgbClr val="FFFF00"/>
              </a:solidFill>
            </a:endParaRPr>
          </a:p>
        </p:txBody>
      </p:sp>
      <p:sp>
        <p:nvSpPr>
          <p:cNvPr id="35" name="文本框 34"/>
          <p:cNvSpPr txBox="1"/>
          <p:nvPr/>
        </p:nvSpPr>
        <p:spPr>
          <a:xfrm>
            <a:off x="7760970" y="5611495"/>
            <a:ext cx="1236345" cy="368300"/>
          </a:xfrm>
          <a:prstGeom prst="rect">
            <a:avLst/>
          </a:prstGeom>
          <a:noFill/>
        </p:spPr>
        <p:txBody>
          <a:bodyPr wrap="square" rtlCol="0">
            <a:spAutoFit/>
          </a:bodyPr>
          <a:p>
            <a:r>
              <a:rPr lang="zh-CN" altLang="en-US">
                <a:solidFill>
                  <a:srgbClr val="FFFF00"/>
                </a:solidFill>
              </a:rPr>
              <a:t>路面打滑</a:t>
            </a:r>
            <a:endParaRPr lang="zh-CN" altLang="en-US">
              <a:solidFill>
                <a:srgbClr val="FFFF00"/>
              </a:solidFill>
            </a:endParaRPr>
          </a:p>
        </p:txBody>
      </p:sp>
      <p:pic>
        <p:nvPicPr>
          <p:cNvPr id="73" name="图片 72"/>
          <p:cNvPicPr>
            <a:picLocks noChangeAspect="1"/>
          </p:cNvPicPr>
          <p:nvPr/>
        </p:nvPicPr>
        <p:blipFill>
          <a:blip r:embed="rId9"/>
          <a:stretch>
            <a:fillRect/>
          </a:stretch>
        </p:blipFill>
        <p:spPr>
          <a:xfrm>
            <a:off x="7359015" y="3689985"/>
            <a:ext cx="521970" cy="443865"/>
          </a:xfrm>
          <a:prstGeom prst="rect">
            <a:avLst/>
          </a:prstGeom>
        </p:spPr>
      </p:pic>
      <p:pic>
        <p:nvPicPr>
          <p:cNvPr id="36" name="图片 35"/>
          <p:cNvPicPr>
            <a:picLocks noChangeAspect="1"/>
          </p:cNvPicPr>
          <p:nvPr/>
        </p:nvPicPr>
        <p:blipFill>
          <a:blip r:embed="rId9"/>
          <a:stretch>
            <a:fillRect/>
          </a:stretch>
        </p:blipFill>
        <p:spPr>
          <a:xfrm>
            <a:off x="7239000" y="3917315"/>
            <a:ext cx="521970" cy="443865"/>
          </a:xfrm>
          <a:prstGeom prst="rect">
            <a:avLst/>
          </a:prstGeom>
        </p:spPr>
      </p:pic>
      <p:pic>
        <p:nvPicPr>
          <p:cNvPr id="37" name="图片 36"/>
          <p:cNvPicPr>
            <a:picLocks noChangeAspect="1"/>
          </p:cNvPicPr>
          <p:nvPr/>
        </p:nvPicPr>
        <p:blipFill>
          <a:blip r:embed="rId9"/>
          <a:stretch>
            <a:fillRect/>
          </a:stretch>
        </p:blipFill>
        <p:spPr>
          <a:xfrm>
            <a:off x="6956425" y="4158615"/>
            <a:ext cx="521970" cy="443865"/>
          </a:xfrm>
          <a:prstGeom prst="rect">
            <a:avLst/>
          </a:prstGeom>
        </p:spPr>
      </p:pic>
      <p:pic>
        <p:nvPicPr>
          <p:cNvPr id="38" name="图片 37"/>
          <p:cNvPicPr>
            <a:picLocks noChangeAspect="1"/>
          </p:cNvPicPr>
          <p:nvPr/>
        </p:nvPicPr>
        <p:blipFill>
          <a:blip r:embed="rId9"/>
          <a:stretch>
            <a:fillRect/>
          </a:stretch>
        </p:blipFill>
        <p:spPr>
          <a:xfrm>
            <a:off x="6717030" y="4427220"/>
            <a:ext cx="521970" cy="443865"/>
          </a:xfrm>
          <a:prstGeom prst="rect">
            <a:avLst/>
          </a:prstGeom>
        </p:spPr>
      </p:pic>
      <p:pic>
        <p:nvPicPr>
          <p:cNvPr id="39" name="图片 38"/>
          <p:cNvPicPr>
            <a:picLocks noChangeAspect="1"/>
          </p:cNvPicPr>
          <p:nvPr/>
        </p:nvPicPr>
        <p:blipFill>
          <a:blip r:embed="rId9"/>
          <a:stretch>
            <a:fillRect/>
          </a:stretch>
        </p:blipFill>
        <p:spPr>
          <a:xfrm>
            <a:off x="6555740" y="4729480"/>
            <a:ext cx="521970" cy="443865"/>
          </a:xfrm>
          <a:prstGeom prst="rect">
            <a:avLst/>
          </a:prstGeom>
        </p:spPr>
      </p:pic>
      <p:pic>
        <p:nvPicPr>
          <p:cNvPr id="40" name="图片 39"/>
          <p:cNvPicPr>
            <a:picLocks noChangeAspect="1"/>
          </p:cNvPicPr>
          <p:nvPr/>
        </p:nvPicPr>
        <p:blipFill>
          <a:blip r:embed="rId9"/>
          <a:stretch>
            <a:fillRect/>
          </a:stretch>
        </p:blipFill>
        <p:spPr>
          <a:xfrm>
            <a:off x="6369685" y="5038725"/>
            <a:ext cx="521970" cy="443865"/>
          </a:xfrm>
          <a:prstGeom prst="rect">
            <a:avLst/>
          </a:prstGeom>
        </p:spPr>
      </p:pic>
      <p:pic>
        <p:nvPicPr>
          <p:cNvPr id="41" name="图片 40"/>
          <p:cNvPicPr>
            <a:picLocks noChangeAspect="1"/>
          </p:cNvPicPr>
          <p:nvPr/>
        </p:nvPicPr>
        <p:blipFill>
          <a:blip r:embed="rId9"/>
          <a:stretch>
            <a:fillRect/>
          </a:stretch>
        </p:blipFill>
        <p:spPr>
          <a:xfrm>
            <a:off x="6369685" y="5300345"/>
            <a:ext cx="521970" cy="443865"/>
          </a:xfrm>
          <a:prstGeom prst="rect">
            <a:avLst/>
          </a:prstGeom>
        </p:spPr>
      </p:pic>
      <p:pic>
        <p:nvPicPr>
          <p:cNvPr id="42" name="图片 41"/>
          <p:cNvPicPr>
            <a:picLocks noChangeAspect="1"/>
          </p:cNvPicPr>
          <p:nvPr/>
        </p:nvPicPr>
        <p:blipFill>
          <a:blip r:embed="rId9"/>
          <a:stretch>
            <a:fillRect/>
          </a:stretch>
        </p:blipFill>
        <p:spPr>
          <a:xfrm>
            <a:off x="6496685" y="5482590"/>
            <a:ext cx="521970" cy="443865"/>
          </a:xfrm>
          <a:prstGeom prst="rect">
            <a:avLst/>
          </a:prstGeom>
        </p:spPr>
      </p:pic>
      <p:pic>
        <p:nvPicPr>
          <p:cNvPr id="43" name="图片 42"/>
          <p:cNvPicPr>
            <a:picLocks noChangeAspect="1"/>
          </p:cNvPicPr>
          <p:nvPr/>
        </p:nvPicPr>
        <p:blipFill>
          <a:blip r:embed="rId9"/>
          <a:stretch>
            <a:fillRect/>
          </a:stretch>
        </p:blipFill>
        <p:spPr>
          <a:xfrm>
            <a:off x="6623685" y="5650230"/>
            <a:ext cx="521970" cy="443865"/>
          </a:xfrm>
          <a:prstGeom prst="rect">
            <a:avLst/>
          </a:prstGeom>
        </p:spPr>
      </p:pic>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linds(horizontal)">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blinds(horizontal)">
                                      <p:cBhvr>
                                        <p:cTn id="25" dur="500"/>
                                        <p:tgtEl>
                                          <p:spTgt spid="3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linds(horizontal)">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blinds(horizontal)">
                                      <p:cBhvr>
                                        <p:cTn id="33" dur="500"/>
                                        <p:tgtEl>
                                          <p:spTgt spid="7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blinds(horizontal)">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blinds(horizontal)">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blinds(horizontal)">
                                      <p:cBhvr>
                                        <p:cTn id="48" dur="500"/>
                                        <p:tgtEl>
                                          <p:spTgt spid="38"/>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blinds(horizontal)">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blinds(horizontal)">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blinds(horizontal)">
                                      <p:cBhvr>
                                        <p:cTn id="63" dur="500"/>
                                        <p:tgtEl>
                                          <p:spTgt spid="41"/>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blinds(horizontal)">
                                      <p:cBhvr>
                                        <p:cTn id="68" dur="500"/>
                                        <p:tgtEl>
                                          <p:spTgt spid="42"/>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blinds(horizontal)">
                                      <p:cBhvr>
                                        <p:cTn id="7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a:t>
            </a:r>
            <a:r>
              <a:rPr lang="en-US" altLang="zh-CN" sz="2000">
                <a:solidFill>
                  <a:srgbClr val="9CC2F0"/>
                </a:solidFill>
                <a:sym typeface="+mn-ea"/>
              </a:rPr>
              <a:t>2</a:t>
            </a:r>
            <a:r>
              <a:rPr lang="zh-CN" altLang="en-US" sz="2000">
                <a:solidFill>
                  <a:srgbClr val="9CC2F0"/>
                </a:solidFill>
                <a:sym typeface="+mn-ea"/>
              </a:rPr>
              <a:t> </a:t>
            </a:r>
            <a:r>
              <a:rPr lang="en-US" altLang="zh-CN" sz="2000">
                <a:solidFill>
                  <a:srgbClr val="9CC2F0"/>
                </a:solidFill>
                <a:sym typeface="+mn-ea"/>
              </a:rPr>
              <a:t>VINS</a:t>
            </a:r>
            <a:r>
              <a:rPr lang="zh-CN" altLang="en-US" sz="2000">
                <a:solidFill>
                  <a:srgbClr val="9CC2F0"/>
                </a:solidFill>
                <a:sym typeface="+mn-ea"/>
              </a:rPr>
              <a:t>算法</a:t>
            </a:r>
            <a:endParaRPr lang="zh-CN" altLang="en-US" sz="2000">
              <a:solidFill>
                <a:srgbClr val="9CC2F0"/>
              </a:solidFill>
            </a:endParaRPr>
          </a:p>
        </p:txBody>
      </p:sp>
      <p:sp>
        <p:nvSpPr>
          <p:cNvPr id="4" name="文本框 3"/>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3047365" y="1337310"/>
            <a:ext cx="4980940" cy="460375"/>
          </a:xfrm>
          <a:prstGeom prst="rect">
            <a:avLst/>
          </a:prstGeom>
          <a:noFill/>
          <a:ln w="9525">
            <a:noFill/>
          </a:ln>
        </p:spPr>
        <p:txBody>
          <a:bodyPr wrap="square">
            <a:spAutoFit/>
          </a:bodyPr>
          <a:p>
            <a:pPr indent="0" algn="dist"/>
            <a:r>
              <a:rPr lang="en-US" altLang="zh-CN" sz="2400" b="0">
                <a:solidFill>
                  <a:srgbClr val="FFFF00"/>
                </a:solidFill>
                <a:latin typeface="Calibri" panose="020F0502020204030204" charset="0"/>
                <a:ea typeface="宋体" panose="02010600030101010101" pitchFamily="2" charset="-122"/>
              </a:rPr>
              <a:t>SLAM</a:t>
            </a:r>
            <a:r>
              <a:rPr lang="zh-CN" altLang="en-US" sz="2400" b="0">
                <a:solidFill>
                  <a:srgbClr val="FFFF00"/>
                </a:solidFill>
                <a:latin typeface="Calibri" panose="020F0502020204030204" charset="0"/>
                <a:ea typeface="宋体" panose="02010600030101010101" pitchFamily="2" charset="-122"/>
              </a:rPr>
              <a:t>为什么需要</a:t>
            </a:r>
            <a:r>
              <a:rPr lang="en-US" altLang="zh-CN" sz="2400" b="0">
                <a:solidFill>
                  <a:srgbClr val="FFFF00"/>
                </a:solidFill>
                <a:latin typeface="Calibri" panose="020F0502020204030204" charset="0"/>
                <a:ea typeface="宋体" panose="02010600030101010101" pitchFamily="2" charset="-122"/>
              </a:rPr>
              <a:t>IMU</a:t>
            </a:r>
            <a:r>
              <a:rPr lang="zh-CN" altLang="en-US" sz="2400" b="0">
                <a:solidFill>
                  <a:srgbClr val="FFFF00"/>
                </a:solidFill>
                <a:latin typeface="Calibri" panose="020F0502020204030204" charset="0"/>
                <a:ea typeface="宋体" panose="02010600030101010101" pitchFamily="2" charset="-122"/>
              </a:rPr>
              <a:t>？</a:t>
            </a:r>
            <a:endParaRPr lang="zh-CN" altLang="en-US" sz="2400" b="0">
              <a:solidFill>
                <a:srgbClr val="FFFF00"/>
              </a:solidFill>
              <a:latin typeface="Calibri" panose="020F0502020204030204" charset="0"/>
              <a:ea typeface="宋体" panose="02010600030101010101" pitchFamily="2" charset="-122"/>
            </a:endParaRPr>
          </a:p>
        </p:txBody>
      </p:sp>
      <p:sp>
        <p:nvSpPr>
          <p:cNvPr id="7" name="文本框 6"/>
          <p:cNvSpPr txBox="1"/>
          <p:nvPr/>
        </p:nvSpPr>
        <p:spPr>
          <a:xfrm>
            <a:off x="213360" y="2195195"/>
            <a:ext cx="3930015" cy="3784600"/>
          </a:xfrm>
          <a:prstGeom prst="rect">
            <a:avLst/>
          </a:prstGeom>
          <a:noFill/>
          <a:ln w="9525">
            <a:noFill/>
          </a:ln>
        </p:spPr>
        <p:txBody>
          <a:bodyPr wrap="square">
            <a:spAutoFit/>
          </a:bodyPr>
          <a:p>
            <a:pPr indent="0" algn="l">
              <a:lnSpc>
                <a:spcPct val="200000"/>
              </a:lnSpc>
              <a:buFont typeface="Wingdings" panose="05000000000000000000" charset="0"/>
              <a:buNone/>
            </a:pPr>
            <a:r>
              <a:rPr lang="zh-CN" altLang="en-US" sz="1000" b="0">
                <a:solidFill>
                  <a:srgbClr val="FFFF00"/>
                </a:solidFill>
                <a:latin typeface="+mn-ea"/>
              </a:rPr>
              <a:t>关于</a:t>
            </a:r>
            <a:r>
              <a:rPr lang="en-US" altLang="zh-CN" sz="1000" b="0">
                <a:solidFill>
                  <a:srgbClr val="FFFF00"/>
                </a:solidFill>
                <a:latin typeface="+mn-ea"/>
              </a:rPr>
              <a:t>VI-SLAM</a:t>
            </a:r>
            <a:r>
              <a:rPr lang="zh-CN" altLang="en-US" sz="1000" b="0">
                <a:solidFill>
                  <a:srgbClr val="FFFF00"/>
                </a:solidFill>
                <a:latin typeface="+mn-ea"/>
              </a:rPr>
              <a:t>：</a:t>
            </a:r>
            <a:endParaRPr lang="zh-CN" altLang="en-US" sz="1000" b="0">
              <a:solidFill>
                <a:srgbClr val="FFFF00"/>
              </a:solidFill>
              <a:latin typeface="+mn-ea"/>
            </a:endParaRPr>
          </a:p>
          <a:p>
            <a:pPr marL="171450" indent="-171450" algn="l">
              <a:lnSpc>
                <a:spcPct val="200000"/>
              </a:lnSpc>
              <a:buFont typeface="Wingdings" panose="05000000000000000000" charset="0"/>
              <a:buChar char="n"/>
            </a:pPr>
            <a:r>
              <a:rPr lang="zh-CN" altLang="en-US" sz="1000" b="0">
                <a:solidFill>
                  <a:schemeClr val="bg1"/>
                </a:solidFill>
                <a:latin typeface="+mn-ea"/>
              </a:rPr>
              <a:t>不管是激光SLAM还是视觉SLAM，由于传感器采样率、传感器测量精度、主机计算力等因素的限制，在高速运动状态下定位追踪极易丢失。</a:t>
            </a:r>
            <a:endParaRPr lang="zh-CN" altLang="en-US" sz="1000" b="0">
              <a:solidFill>
                <a:schemeClr val="bg1"/>
              </a:solidFill>
              <a:latin typeface="+mn-ea"/>
            </a:endParaRPr>
          </a:p>
          <a:p>
            <a:pPr marL="171450" indent="-171450" algn="l">
              <a:lnSpc>
                <a:spcPct val="200000"/>
              </a:lnSpc>
              <a:buFont typeface="Wingdings" panose="05000000000000000000" charset="0"/>
              <a:buChar char="n"/>
            </a:pPr>
            <a:r>
              <a:rPr lang="zh-CN" altLang="en-US" sz="1000" b="0">
                <a:solidFill>
                  <a:schemeClr val="bg1"/>
                </a:solidFill>
                <a:latin typeface="+mn-ea"/>
              </a:rPr>
              <a:t>虽然轮式里程计能为激光SLAM系统提供短期运动预测以避免高速运动时丢失的风险，轮式里程计还能在长走廊这样的低特征环境下提供定位辅助。但是轮式里程计也不是万能的，当地面起伏较大或轮子打滑时，轮式里程计将不再可靠；对于在三维空间工作的视觉SLAM来说，提供二维空间定位信息的轮式里程计很难应用其中。而在高速运动（尤其是高速旋转）或特征严重缺失（比如白墙、天空、地面等场景）时视觉SLAM基本上无法工作。</a:t>
            </a:r>
            <a:endParaRPr lang="zh-CN" altLang="en-US" sz="1000" b="0">
              <a:solidFill>
                <a:schemeClr val="bg1"/>
              </a:solidFill>
              <a:latin typeface="+mn-ea"/>
            </a:endParaRPr>
          </a:p>
          <a:p>
            <a:pPr marL="171450" indent="-171450" algn="l">
              <a:lnSpc>
                <a:spcPct val="200000"/>
              </a:lnSpc>
              <a:buFont typeface="Wingdings" panose="05000000000000000000" charset="0"/>
              <a:buChar char="n"/>
            </a:pPr>
            <a:r>
              <a:rPr lang="zh-CN" altLang="en-US" sz="1000" b="0">
                <a:solidFill>
                  <a:srgbClr val="FF0000"/>
                </a:solidFill>
                <a:latin typeface="+mn-ea"/>
              </a:rPr>
              <a:t>采用IMU进行融合，无疑成了解决这些棘手问题的香饽饽。</a:t>
            </a:r>
            <a:endParaRPr lang="zh-CN" altLang="en-US" sz="1000" b="0">
              <a:solidFill>
                <a:srgbClr val="FF0000"/>
              </a:solidFill>
              <a:latin typeface="+mn-ea"/>
            </a:endParaRPr>
          </a:p>
        </p:txBody>
      </p:sp>
      <p:sp>
        <p:nvSpPr>
          <p:cNvPr id="10" name="文本框 9"/>
          <p:cNvSpPr txBox="1"/>
          <p:nvPr/>
        </p:nvSpPr>
        <p:spPr>
          <a:xfrm>
            <a:off x="6536690" y="6383020"/>
            <a:ext cx="1279525" cy="460375"/>
          </a:xfrm>
          <a:prstGeom prst="rect">
            <a:avLst/>
          </a:prstGeom>
          <a:noFill/>
          <a:ln w="9525">
            <a:noFill/>
          </a:ln>
        </p:spPr>
        <p:txBody>
          <a:bodyPr wrap="square">
            <a:spAutoFit/>
          </a:bodyPr>
          <a:p>
            <a:pPr indent="0">
              <a:lnSpc>
                <a:spcPct val="200000"/>
              </a:lnSpc>
              <a:buFont typeface="Wingdings" panose="05000000000000000000" charset="0"/>
              <a:buNone/>
            </a:pPr>
            <a:r>
              <a:rPr sz="1200" b="0">
                <a:solidFill>
                  <a:srgbClr val="FFFF00"/>
                </a:solidFill>
                <a:latin typeface="+mn-ea"/>
              </a:rPr>
              <a:t>IMU数据融合</a:t>
            </a:r>
            <a:endParaRPr sz="1200" b="0">
              <a:solidFill>
                <a:srgbClr val="FFFF00"/>
              </a:solidFill>
              <a:latin typeface="+mn-ea"/>
            </a:endParaRPr>
          </a:p>
        </p:txBody>
      </p:sp>
      <p:pic>
        <p:nvPicPr>
          <p:cNvPr id="12" name="图片 11" descr="捕获"/>
          <p:cNvPicPr>
            <a:picLocks noChangeAspect="1"/>
          </p:cNvPicPr>
          <p:nvPr/>
        </p:nvPicPr>
        <p:blipFill>
          <a:blip r:embed="rId6"/>
          <a:stretch>
            <a:fillRect/>
          </a:stretch>
        </p:blipFill>
        <p:spPr>
          <a:xfrm>
            <a:off x="5195570" y="1830705"/>
            <a:ext cx="3976370" cy="4639945"/>
          </a:xfrm>
          <a:prstGeom prst="rect">
            <a:avLst/>
          </a:prstGeom>
        </p:spPr>
      </p:pic>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795463" y="722630"/>
            <a:ext cx="8502650" cy="633095"/>
          </a:xfrm>
        </p:spPr>
        <p:txBody>
          <a:bodyPr>
            <a:noAutofit/>
          </a:bodyPr>
          <a:p>
            <a:r>
              <a:rPr lang="zh-CN" altLang="en-US" sz="2800" u="sng">
                <a:solidFill>
                  <a:srgbClr val="FF0000"/>
                </a:solidFill>
              </a:rPr>
              <a:t>其他</a:t>
            </a:r>
            <a:r>
              <a:rPr lang="en-US" altLang="zh-CN" sz="2800" u="sng">
                <a:solidFill>
                  <a:srgbClr val="FF0000"/>
                </a:solidFill>
              </a:rPr>
              <a:t>SLAM</a:t>
            </a:r>
            <a:r>
              <a:rPr lang="zh-CN" altLang="en-US" sz="2800" u="sng">
                <a:solidFill>
                  <a:srgbClr val="FF0000"/>
                </a:solidFill>
              </a:rPr>
              <a:t>系统</a:t>
            </a:r>
            <a:r>
              <a:rPr lang="zh-CN" altLang="en-US" sz="2800">
                <a:solidFill>
                  <a:srgbClr val="FFFF00"/>
                </a:solidFill>
              </a:rPr>
              <a:t>具体指什么？</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47" name="文本框 46"/>
          <p:cNvSpPr txBox="1"/>
          <p:nvPr/>
        </p:nvSpPr>
        <p:spPr>
          <a:xfrm>
            <a:off x="3792220" y="1433830"/>
            <a:ext cx="4302125" cy="506730"/>
          </a:xfrm>
          <a:prstGeom prst="rect">
            <a:avLst/>
          </a:prstGeom>
          <a:noFill/>
        </p:spPr>
        <p:txBody>
          <a:bodyPr wrap="square" rtlCol="0">
            <a:spAutoFit/>
          </a:bodyPr>
          <a:p>
            <a:pPr indent="0" algn="ctr">
              <a:lnSpc>
                <a:spcPct val="150000"/>
              </a:lnSpc>
              <a:buNone/>
            </a:pPr>
            <a:r>
              <a:rPr lang="en-US" altLang="zh-CN">
                <a:solidFill>
                  <a:srgbClr val="FFFF00"/>
                </a:solidFill>
                <a:sym typeface="+mn-ea"/>
              </a:rPr>
              <a:t>SLAM</a:t>
            </a:r>
            <a:r>
              <a:rPr lang="zh-CN" altLang="en-US">
                <a:solidFill>
                  <a:srgbClr val="FFFF00"/>
                </a:solidFill>
                <a:sym typeface="+mn-ea"/>
              </a:rPr>
              <a:t>问题</a:t>
            </a:r>
            <a:r>
              <a:rPr lang="en-US" altLang="zh-CN">
                <a:solidFill>
                  <a:srgbClr val="FFFF00"/>
                </a:solidFill>
                <a:sym typeface="+mn-ea"/>
              </a:rPr>
              <a:t>  &gt;  SLAM</a:t>
            </a:r>
            <a:r>
              <a:rPr lang="zh-CN" altLang="en-US">
                <a:solidFill>
                  <a:srgbClr val="FFFF00"/>
                </a:solidFill>
                <a:sym typeface="+mn-ea"/>
              </a:rPr>
              <a:t>算法</a:t>
            </a:r>
            <a:r>
              <a:rPr lang="en-US" altLang="zh-CN">
                <a:solidFill>
                  <a:srgbClr val="FFFF00"/>
                </a:solidFill>
                <a:sym typeface="+mn-ea"/>
              </a:rPr>
              <a:t>  &gt;  SLAM</a:t>
            </a:r>
            <a:r>
              <a:rPr lang="zh-CN" altLang="en-US">
                <a:solidFill>
                  <a:srgbClr val="FFFF00"/>
                </a:solidFill>
                <a:sym typeface="+mn-ea"/>
              </a:rPr>
              <a:t>系统</a:t>
            </a:r>
            <a:endParaRPr lang="zh-CN" altLang="en-US">
              <a:solidFill>
                <a:srgbClr val="FFFF00"/>
              </a:solidFill>
              <a:sym typeface="+mn-ea"/>
            </a:endParaRPr>
          </a:p>
        </p:txBody>
      </p:sp>
      <p:graphicFrame>
        <p:nvGraphicFramePr>
          <p:cNvPr id="8" name="表格 7"/>
          <p:cNvGraphicFramePr/>
          <p:nvPr>
            <p:custDataLst>
              <p:tags r:id="rId5"/>
            </p:custDataLst>
          </p:nvPr>
        </p:nvGraphicFramePr>
        <p:xfrm>
          <a:off x="6371590" y="2414270"/>
          <a:ext cx="5459730" cy="3228975"/>
        </p:xfrm>
        <a:graphic>
          <a:graphicData uri="http://schemas.openxmlformats.org/drawingml/2006/table">
            <a:tbl>
              <a:tblPr firstRow="1" bandRow="1">
                <a:tableStyleId>{5940675A-B579-460E-94D1-54222C63F5DA}</a:tableStyleId>
              </a:tblPr>
              <a:tblGrid>
                <a:gridCol w="1417955"/>
                <a:gridCol w="1174115"/>
                <a:gridCol w="1454785"/>
                <a:gridCol w="1412875"/>
              </a:tblGrid>
              <a:tr h="280670">
                <a:tc>
                  <a:txBody>
                    <a:bodyPr/>
                    <a:p>
                      <a:pPr indent="0" algn="ctr">
                        <a:buNone/>
                      </a:pPr>
                      <a:endParaRPr lang="en-US" altLang="en-US" sz="1800" b="0">
                        <a:ln>
                          <a:noFill/>
                        </a:ln>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sz="1800" b="0">
                          <a:ln>
                            <a:noFill/>
                          </a:ln>
                          <a:latin typeface="Times New Roman" panose="02020603050405020304" charset="0"/>
                          <a:cs typeface="Times New Roman" panose="02020603050405020304" charset="0"/>
                        </a:rPr>
                        <a:t> </a:t>
                      </a:r>
                      <a:endParaRPr lang="en-US" altLang="en-US" sz="1800" b="0">
                        <a:ln>
                          <a:noFill/>
                        </a:ln>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algn="ctr">
                        <a:buClrTx/>
                        <a:buSzTx/>
                        <a:buFontTx/>
                        <a:buNone/>
                      </a:pPr>
                      <a:r>
                        <a:rPr lang="en-US" sz="1400" b="1">
                          <a:ln>
                            <a:noFill/>
                          </a:ln>
                          <a:latin typeface="+mn-ea"/>
                          <a:cs typeface="黑体" panose="02010609060101010101" charset="-122"/>
                        </a:rPr>
                        <a:t>在线SLAM系统</a:t>
                      </a:r>
                      <a:endParaRPr lang="en-US" sz="1400" b="1">
                        <a:ln>
                          <a:noFill/>
                        </a:ln>
                        <a:latin typeface="+mn-ea"/>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algn="ctr">
                        <a:buClrTx/>
                        <a:buSzTx/>
                        <a:buFontTx/>
                        <a:buNone/>
                      </a:pPr>
                      <a:r>
                        <a:rPr lang="en-US" sz="1400" b="1">
                          <a:ln>
                            <a:noFill/>
                          </a:ln>
                          <a:latin typeface="+mn-ea"/>
                          <a:cs typeface="黑体" panose="02010609060101010101" charset="-122"/>
                        </a:rPr>
                        <a:t>完全SLAM系统</a:t>
                      </a:r>
                      <a:endParaRPr lang="en-US" sz="1400" b="1">
                        <a:ln>
                          <a:noFill/>
                        </a:ln>
                        <a:latin typeface="+mn-ea"/>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390525">
                <a:tc rowSpan="2">
                  <a:txBody>
                    <a:bodyPr/>
                    <a:p>
                      <a:pPr indent="0" algn="ctr">
                        <a:buNone/>
                      </a:pPr>
                      <a:r>
                        <a:rPr lang="en-US" sz="1400" b="1">
                          <a:ln>
                            <a:noFill/>
                          </a:ln>
                          <a:latin typeface="+mn-ea"/>
                          <a:cs typeface="黑体" panose="02010609060101010101" charset="-122"/>
                        </a:rPr>
                        <a:t>贝叶斯网络表示</a:t>
                      </a:r>
                      <a:endParaRPr lang="en-US" altLang="en-US" sz="1400" b="1">
                        <a:ln>
                          <a:noFill/>
                        </a:ln>
                        <a:latin typeface="+mn-ea"/>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sz="1400" b="1">
                          <a:ln>
                            <a:noFill/>
                          </a:ln>
                          <a:latin typeface="黑体" panose="02010609060101010101" charset="-122"/>
                          <a:ea typeface="黑体" panose="02010609060101010101" charset="-122"/>
                          <a:cs typeface="黑体" panose="02010609060101010101" charset="-122"/>
                        </a:rPr>
                        <a:t>EKF滤波</a:t>
                      </a:r>
                      <a:endParaRPr lang="en-US" altLang="en-US" sz="1400" b="1">
                        <a:ln>
                          <a:noFill/>
                        </a:ln>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sz="1400" b="0">
                          <a:ln>
                            <a:noFill/>
                          </a:ln>
                          <a:latin typeface="+mn-ea"/>
                          <a:cs typeface="宋体" panose="02010600030101010101" pitchFamily="2" charset="-122"/>
                        </a:rPr>
                        <a:t>EKF-SLAM</a:t>
                      </a:r>
                      <a:endParaRPr lang="en-US" altLang="en-US" sz="1400" b="0">
                        <a:ln>
                          <a:noFill/>
                        </a:ln>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400" b="0">
                          <a:ln>
                            <a:noFill/>
                          </a:ln>
                          <a:latin typeface="Times New Roman" panose="02020603050405020304" charset="0"/>
                          <a:cs typeface="Times New Roman" panose="02020603050405020304" charset="0"/>
                        </a:rPr>
                        <a:t> </a:t>
                      </a:r>
                      <a:endParaRPr lang="en-US" altLang="en-US" sz="1400" b="0">
                        <a:ln>
                          <a:noFill/>
                        </a:ln>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42100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lgn="ctr">
                        <a:buNone/>
                      </a:pPr>
                      <a:r>
                        <a:rPr lang="en-US" sz="1400" b="1">
                          <a:ln>
                            <a:noFill/>
                          </a:ln>
                          <a:latin typeface="黑体" panose="02010609060101010101" charset="-122"/>
                          <a:ea typeface="黑体" panose="02010609060101010101" charset="-122"/>
                          <a:cs typeface="黑体" panose="02010609060101010101" charset="-122"/>
                        </a:rPr>
                        <a:t>粒子滤波</a:t>
                      </a:r>
                      <a:endParaRPr lang="en-US" altLang="en-US" sz="1400" b="1">
                        <a:ln>
                          <a:noFill/>
                        </a:ln>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sz="1400" b="0">
                          <a:ln>
                            <a:noFill/>
                          </a:ln>
                          <a:latin typeface="Times New Roman" panose="02020603050405020304" charset="0"/>
                          <a:cs typeface="Times New Roman" panose="02020603050405020304" charset="0"/>
                        </a:rPr>
                        <a:t> </a:t>
                      </a:r>
                      <a:endParaRPr lang="en-US" altLang="en-US" sz="1400" b="0">
                        <a:ln>
                          <a:noFill/>
                        </a:ln>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400" b="0">
                          <a:ln>
                            <a:noFill/>
                          </a:ln>
                          <a:latin typeface="+mn-ea"/>
                          <a:cs typeface="宋体" panose="02010600030101010101" pitchFamily="2" charset="-122"/>
                        </a:rPr>
                        <a:t>Fast-SLAM</a:t>
                      </a:r>
                      <a:endParaRPr lang="en-US" sz="1400" b="0">
                        <a:ln>
                          <a:noFill/>
                        </a:ln>
                        <a:latin typeface="+mn-ea"/>
                        <a:cs typeface="宋体" panose="02010600030101010101" pitchFamily="2" charset="-122"/>
                      </a:endParaRPr>
                    </a:p>
                    <a:p>
                      <a:pPr indent="0" algn="ctr">
                        <a:buNone/>
                      </a:pPr>
                      <a:r>
                        <a:rPr lang="en-US" altLang="en-US" sz="1400" b="0">
                          <a:ln>
                            <a:noFill/>
                          </a:ln>
                          <a:latin typeface="+mn-ea"/>
                          <a:ea typeface="宋体" panose="02010600030101010101" pitchFamily="2" charset="-122"/>
                          <a:cs typeface="宋体" panose="02010600030101010101" pitchFamily="2" charset="-122"/>
                        </a:rPr>
                        <a:t>Gmapping</a:t>
                      </a:r>
                      <a:endParaRPr lang="en-US" altLang="en-US" sz="1400" b="0">
                        <a:ln>
                          <a:noFill/>
                        </a:ln>
                        <a:latin typeface="+mn-ea"/>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262255">
                <a:tc rowSpan="2">
                  <a:txBody>
                    <a:bodyPr/>
                    <a:p>
                      <a:pPr indent="0" algn="ctr">
                        <a:buNone/>
                      </a:pPr>
                      <a:r>
                        <a:rPr lang="en-US" sz="1400" b="1">
                          <a:ln>
                            <a:noFill/>
                          </a:ln>
                          <a:latin typeface="+mn-ea"/>
                          <a:cs typeface="黑体" panose="02010609060101010101" charset="-122"/>
                        </a:rPr>
                        <a:t>最小二乘表示</a:t>
                      </a:r>
                      <a:endParaRPr lang="en-US" sz="1400" b="1">
                        <a:ln>
                          <a:noFill/>
                        </a:ln>
                        <a:latin typeface="+mn-ea"/>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sz="1400" b="1">
                          <a:ln>
                            <a:noFill/>
                          </a:ln>
                          <a:latin typeface="黑体" panose="02010609060101010101" charset="-122"/>
                          <a:ea typeface="黑体" panose="02010609060101010101" charset="-122"/>
                          <a:cs typeface="黑体" panose="02010609060101010101" charset="-122"/>
                        </a:rPr>
                        <a:t>直接法</a:t>
                      </a:r>
                      <a:endParaRPr lang="en-US" altLang="en-US" sz="1400" b="1">
                        <a:ln>
                          <a:noFill/>
                        </a:ln>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sz="1400" b="0">
                          <a:ln>
                            <a:noFill/>
                          </a:ln>
                          <a:latin typeface="Times New Roman" panose="02020603050405020304" charset="0"/>
                          <a:cs typeface="Times New Roman" panose="02020603050405020304" charset="0"/>
                        </a:rPr>
                        <a:t> </a:t>
                      </a:r>
                      <a:endParaRPr lang="en-US" altLang="en-US" sz="1400" b="0">
                        <a:ln>
                          <a:noFill/>
                        </a:ln>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400" b="0">
                          <a:ln>
                            <a:noFill/>
                          </a:ln>
                          <a:latin typeface="+mn-ea"/>
                          <a:cs typeface="宋体" panose="02010600030101010101" pitchFamily="2" charset="-122"/>
                        </a:rPr>
                        <a:t>Graph-SLAM</a:t>
                      </a:r>
                      <a:endParaRPr lang="en-US" altLang="en-US" sz="1400" b="0">
                        <a:ln>
                          <a:noFill/>
                        </a:ln>
                        <a:latin typeface="+mn-ea"/>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63182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lgn="ctr">
                        <a:buNone/>
                      </a:pPr>
                      <a:r>
                        <a:rPr lang="en-US" sz="1400" b="1">
                          <a:ln>
                            <a:noFill/>
                          </a:ln>
                          <a:latin typeface="黑体" panose="02010609060101010101" charset="-122"/>
                          <a:ea typeface="黑体" panose="02010609060101010101" charset="-122"/>
                          <a:cs typeface="黑体" panose="02010609060101010101" charset="-122"/>
                        </a:rPr>
                        <a:t>优化法</a:t>
                      </a:r>
                      <a:endParaRPr lang="en-US" altLang="en-US" sz="1400" b="1">
                        <a:ln>
                          <a:noFill/>
                        </a:ln>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n>
                            <a:noFill/>
                          </a:ln>
                          <a:latin typeface="Times New Roman" panose="02020603050405020304" charset="0"/>
                          <a:cs typeface="Times New Roman" panose="02020603050405020304" charset="0"/>
                        </a:rPr>
                        <a:t> </a:t>
                      </a:r>
                      <a:endParaRPr lang="en-US" altLang="en-US" sz="1400" b="0">
                        <a:ln>
                          <a:noFill/>
                        </a:ln>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400" b="0">
                          <a:ln>
                            <a:noFill/>
                          </a:ln>
                          <a:latin typeface="+mn-ea"/>
                          <a:cs typeface="宋体" panose="02010600030101010101" pitchFamily="2" charset="-122"/>
                        </a:rPr>
                        <a:t>Cartographer</a:t>
                      </a:r>
                      <a:endParaRPr lang="en-US" sz="1400" b="0">
                        <a:ln>
                          <a:noFill/>
                        </a:ln>
                        <a:latin typeface="+mn-ea"/>
                        <a:cs typeface="宋体" panose="02010600030101010101" pitchFamily="2" charset="-122"/>
                      </a:endParaRPr>
                    </a:p>
                    <a:p>
                      <a:pPr indent="0" algn="ctr">
                        <a:buNone/>
                      </a:pPr>
                      <a:r>
                        <a:rPr lang="en-US" sz="1400" b="0">
                          <a:ln>
                            <a:noFill/>
                          </a:ln>
                          <a:latin typeface="+mn-ea"/>
                          <a:cs typeface="宋体" panose="02010600030101010101" pitchFamily="2" charset="-122"/>
                        </a:rPr>
                        <a:t>LOAM</a:t>
                      </a:r>
                      <a:endParaRPr lang="en-US" sz="1400" b="0">
                        <a:ln>
                          <a:noFill/>
                        </a:ln>
                        <a:latin typeface="+mn-ea"/>
                        <a:cs typeface="宋体" panose="02010600030101010101" pitchFamily="2" charset="-122"/>
                      </a:endParaRPr>
                    </a:p>
                    <a:p>
                      <a:pPr indent="0" algn="ctr">
                        <a:buNone/>
                      </a:pPr>
                      <a:r>
                        <a:rPr lang="en-US" sz="1400" b="0">
                          <a:ln>
                            <a:noFill/>
                          </a:ln>
                          <a:latin typeface="+mn-ea"/>
                          <a:cs typeface="宋体" panose="02010600030101010101" pitchFamily="2" charset="-122"/>
                        </a:rPr>
                        <a:t>ORB-SLAM</a:t>
                      </a:r>
                      <a:endParaRPr lang="en-US" sz="1400" b="0">
                        <a:ln>
                          <a:noFill/>
                        </a:ln>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297815">
                <a:tc rowSpan="3">
                  <a:txBody>
                    <a:bodyPr/>
                    <a:p>
                      <a:pPr indent="0" algn="ctr">
                        <a:buNone/>
                      </a:pPr>
                      <a:r>
                        <a:rPr lang="zh-CN" altLang="en-US" sz="1400" b="1">
                          <a:ln>
                            <a:noFill/>
                          </a:ln>
                          <a:latin typeface="+mn-ea"/>
                          <a:cs typeface="黑体" panose="02010609060101010101" charset="-122"/>
                        </a:rPr>
                        <a:t>机器学习表示</a:t>
                      </a:r>
                      <a:endParaRPr lang="zh-CN" altLang="en-US" sz="1400" b="1">
                        <a:ln>
                          <a:noFill/>
                        </a:ln>
                        <a:latin typeface="+mn-ea"/>
                        <a:cs typeface="黑体" panose="02010609060101010101" charset="-122"/>
                      </a:endParaRPr>
                    </a:p>
                  </a:txBody>
                  <a:tcPr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solidFill>
                      <a:schemeClr val="accent4"/>
                    </a:solidFill>
                  </a:tcPr>
                </a:tc>
                <a:tc>
                  <a:txBody>
                    <a:bodyPr/>
                    <a:p>
                      <a:pPr indent="0" algn="ctr">
                        <a:buNone/>
                      </a:pPr>
                      <a:r>
                        <a:rPr lang="zh-CN" altLang="en-US" sz="1400" b="1">
                          <a:ln>
                            <a:noFill/>
                          </a:ln>
                          <a:latin typeface="黑体" panose="02010609060101010101" charset="-122"/>
                          <a:ea typeface="黑体" panose="02010609060101010101" charset="-122"/>
                          <a:cs typeface="黑体" panose="02010609060101010101" charset="-122"/>
                        </a:rPr>
                        <a:t>端到端法</a:t>
                      </a:r>
                      <a:endParaRPr lang="zh-CN" altLang="en-US" sz="1400" b="1">
                        <a:ln>
                          <a:noFill/>
                        </a:ln>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altLang="en-US" sz="1400" b="0">
                          <a:ln>
                            <a:noFill/>
                          </a:ln>
                          <a:latin typeface="Arial" panose="020B0604020202020204" pitchFamily="34" charset="0"/>
                          <a:ea typeface="Times New Roman" panose="02020603050405020304" charset="0"/>
                          <a:cs typeface="Arial" panose="020B0604020202020204" pitchFamily="34" charset="0"/>
                        </a:rPr>
                        <a:t>DeepVO</a:t>
                      </a:r>
                      <a:endParaRPr lang="en-US" altLang="en-US" sz="1400" b="0">
                        <a:ln>
                          <a:noFill/>
                        </a:ln>
                        <a:latin typeface="Arial" panose="020B0604020202020204" pitchFamily="34" charset="0"/>
                        <a:ea typeface="Times New Roman" panose="02020603050405020304" charset="0"/>
                        <a:cs typeface="Arial" panose="020B0604020202020204" pitchFamily="3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endParaRPr lang="en-US" altLang="en-US" sz="1800" b="0">
                        <a:ln>
                          <a:noFill/>
                        </a:ln>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45085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solidFill>
                      <a:schemeClr val="accent4"/>
                    </a:solidFill>
                  </a:tcPr>
                </a:tc>
                <a:tc>
                  <a:txBody>
                    <a:bodyPr/>
                    <a:p>
                      <a:pPr indent="0" algn="ctr">
                        <a:buNone/>
                      </a:pPr>
                      <a:r>
                        <a:rPr lang="zh-CN" altLang="en-US" sz="1400" b="1">
                          <a:ln>
                            <a:noFill/>
                          </a:ln>
                          <a:latin typeface="黑体" panose="02010609060101010101" charset="-122"/>
                          <a:ea typeface="黑体" panose="02010609060101010101" charset="-122"/>
                          <a:cs typeface="黑体" panose="02010609060101010101" charset="-122"/>
                        </a:rPr>
                        <a:t>改进模块法</a:t>
                      </a:r>
                      <a:endParaRPr lang="zh-CN" altLang="en-US" sz="1400" b="1">
                        <a:ln>
                          <a:noFill/>
                        </a:ln>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altLang="en-US" sz="1400">
                          <a:ln>
                            <a:noFill/>
                          </a:ln>
                          <a:latin typeface="+mn-ea"/>
                          <a:cs typeface="宋体" panose="02010600030101010101" pitchFamily="2" charset="-122"/>
                          <a:sym typeface="+mn-ea"/>
                        </a:rPr>
                        <a:t>NeRF-SLAM</a:t>
                      </a:r>
                      <a:endParaRPr lang="en-US" altLang="en-US" sz="1400">
                        <a:ln>
                          <a:noFill/>
                        </a:ln>
                        <a:latin typeface="+mn-ea"/>
                        <a:cs typeface="宋体" panose="02010600030101010101" pitchFamily="2" charset="-122"/>
                        <a:sym typeface="+mn-ea"/>
                      </a:endParaRPr>
                    </a:p>
                    <a:p>
                      <a:pPr indent="0" algn="ctr">
                        <a:buNone/>
                      </a:pPr>
                      <a:r>
                        <a:rPr lang="en-US" altLang="en-US" sz="1400" b="0">
                          <a:ln>
                            <a:noFill/>
                          </a:ln>
                          <a:latin typeface="+mn-ea"/>
                          <a:ea typeface="Times New Roman" panose="02020603050405020304" charset="0"/>
                          <a:cs typeface="宋体" panose="02010600030101010101" pitchFamily="2" charset="-122"/>
                          <a:sym typeface="+mn-ea"/>
                        </a:rPr>
                        <a:t>NICE-SLAM</a:t>
                      </a:r>
                      <a:endParaRPr lang="en-US" altLang="en-US" sz="1400" b="0">
                        <a:ln>
                          <a:noFill/>
                        </a:ln>
                        <a:latin typeface="+mn-ea"/>
                        <a:ea typeface="Times New Roman" panose="02020603050405020304" charset="0"/>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altLang="en-US" sz="1400" b="0">
                          <a:ln>
                            <a:noFill/>
                          </a:ln>
                          <a:latin typeface="+mn-ea"/>
                          <a:cs typeface="宋体" panose="02010600030101010101" pitchFamily="2" charset="-122"/>
                        </a:rPr>
                        <a:t>CNN-SLAM</a:t>
                      </a:r>
                      <a:endParaRPr lang="en-US" altLang="en-US" sz="1400" b="0">
                        <a:ln>
                          <a:noFill/>
                        </a:ln>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49403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solidFill>
                      <a:schemeClr val="accent4"/>
                    </a:solidFill>
                  </a:tcPr>
                </a:tc>
                <a:tc>
                  <a:txBody>
                    <a:bodyPr/>
                    <a:p>
                      <a:pPr indent="0" algn="ctr">
                        <a:buNone/>
                      </a:pPr>
                      <a:r>
                        <a:rPr lang="zh-CN" altLang="en-US" sz="1400" b="1">
                          <a:ln>
                            <a:noFill/>
                          </a:ln>
                          <a:latin typeface="黑体" panose="02010609060101010101" charset="-122"/>
                          <a:ea typeface="黑体" panose="02010609060101010101" charset="-122"/>
                          <a:cs typeface="黑体" panose="02010609060101010101" charset="-122"/>
                        </a:rPr>
                        <a:t>生物启发法</a:t>
                      </a:r>
                      <a:endParaRPr lang="zh-CN" altLang="en-US" sz="1400" b="1">
                        <a:ln>
                          <a:noFill/>
                        </a:ln>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altLang="en-US" sz="1400" b="0">
                          <a:ln>
                            <a:noFill/>
                          </a:ln>
                          <a:latin typeface="+mn-ea"/>
                          <a:ea typeface="Times New Roman" panose="02020603050405020304" charset="0"/>
                          <a:cs typeface="宋体" panose="02010600030101010101" pitchFamily="2" charset="-122"/>
                          <a:sym typeface="+mn-ea"/>
                        </a:rPr>
                        <a:t>RatSLAM</a:t>
                      </a:r>
                      <a:endParaRPr lang="en-US" altLang="en-US" sz="1400" b="0">
                        <a:ln>
                          <a:noFill/>
                        </a:ln>
                        <a:latin typeface="+mn-ea"/>
                        <a:ea typeface="Times New Roman" panose="02020603050405020304" charset="0"/>
                        <a:cs typeface="宋体" panose="02010600030101010101" pitchFamily="2" charset="-122"/>
                        <a:sym typeface="+mn-ea"/>
                      </a:endParaRPr>
                    </a:p>
                    <a:p>
                      <a:pPr indent="0" algn="ctr">
                        <a:buNone/>
                      </a:pPr>
                      <a:r>
                        <a:rPr lang="en-US" altLang="en-US" sz="1400" b="0">
                          <a:ln>
                            <a:noFill/>
                          </a:ln>
                          <a:latin typeface="+mn-ea"/>
                          <a:ea typeface="Times New Roman" panose="02020603050405020304" charset="0"/>
                          <a:cs typeface="宋体" panose="02010600030101010101" pitchFamily="2" charset="-122"/>
                          <a:sym typeface="+mn-ea"/>
                        </a:rPr>
                        <a:t>NeuroSLAM</a:t>
                      </a:r>
                      <a:endParaRPr lang="en-US" altLang="en-US" sz="1400" b="0">
                        <a:ln>
                          <a:noFill/>
                        </a:ln>
                        <a:latin typeface="+mn-ea"/>
                        <a:ea typeface="Times New Roman" panose="02020603050405020304" charset="0"/>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endParaRPr lang="en-US" altLang="en-US" sz="1400" b="0">
                        <a:ln>
                          <a:noFill/>
                        </a:ln>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bl>
          </a:graphicData>
        </a:graphic>
      </p:graphicFrame>
      <p:grpSp>
        <p:nvGrpSpPr>
          <p:cNvPr id="43" name="组合 42"/>
          <p:cNvGrpSpPr/>
          <p:nvPr/>
        </p:nvGrpSpPr>
        <p:grpSpPr>
          <a:xfrm>
            <a:off x="125095" y="2254250"/>
            <a:ext cx="5902325" cy="3642360"/>
            <a:chOff x="197" y="3550"/>
            <a:chExt cx="9295" cy="5736"/>
          </a:xfrm>
        </p:grpSpPr>
        <p:sp>
          <p:nvSpPr>
            <p:cNvPr id="6" name="标题 5"/>
            <p:cNvSpPr>
              <a:spLocks noGrp="1"/>
            </p:cNvSpPr>
            <p:nvPr>
              <p:custDataLst>
                <p:tags r:id="rId6"/>
              </p:custDataLst>
            </p:nvPr>
          </p:nvSpPr>
          <p:spPr>
            <a:xfrm>
              <a:off x="2278" y="3738"/>
              <a:ext cx="3185" cy="58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b="0">
                  <a:solidFill>
                    <a:srgbClr val="FFFF00"/>
                  </a:solidFill>
                </a:rPr>
                <a:t>按求解结果分类</a:t>
              </a:r>
              <a:endParaRPr lang="zh-CN" altLang="en-US" sz="1400" b="0">
                <a:solidFill>
                  <a:srgbClr val="FFFF00"/>
                </a:solidFill>
              </a:endParaRPr>
            </a:p>
          </p:txBody>
        </p:sp>
        <p:sp>
          <p:nvSpPr>
            <p:cNvPr id="9" name="左大括号 8"/>
            <p:cNvSpPr/>
            <p:nvPr/>
          </p:nvSpPr>
          <p:spPr>
            <a:xfrm>
              <a:off x="5233" y="3598"/>
              <a:ext cx="540" cy="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标题 5"/>
            <p:cNvSpPr>
              <a:spLocks noGrp="1"/>
            </p:cNvSpPr>
            <p:nvPr>
              <p:custDataLst>
                <p:tags r:id="rId7"/>
              </p:custDataLst>
            </p:nvPr>
          </p:nvSpPr>
          <p:spPr>
            <a:xfrm>
              <a:off x="5719" y="3550"/>
              <a:ext cx="2645" cy="848"/>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在线</a:t>
              </a:r>
              <a:r>
                <a:rPr lang="en-US" altLang="zh-CN" sz="1400" b="0">
                  <a:solidFill>
                    <a:srgbClr val="FFFF00"/>
                  </a:solidFill>
                </a:rPr>
                <a:t>SLAM</a:t>
              </a:r>
              <a:endParaRPr lang="en-US" altLang="zh-CN" sz="1400" b="0">
                <a:solidFill>
                  <a:srgbClr val="FFFF00"/>
                </a:solidFill>
              </a:endParaRPr>
            </a:p>
            <a:p>
              <a:pPr algn="l"/>
              <a:r>
                <a:rPr lang="zh-CN" altLang="en-US" sz="1400" b="0">
                  <a:solidFill>
                    <a:srgbClr val="FFFF00"/>
                  </a:solidFill>
                </a:rPr>
                <a:t>完全</a:t>
              </a:r>
              <a:r>
                <a:rPr lang="en-US" altLang="zh-CN" sz="1400" b="0">
                  <a:solidFill>
                    <a:srgbClr val="FFFF00"/>
                  </a:solidFill>
                </a:rPr>
                <a:t>SLAM</a:t>
              </a:r>
              <a:endParaRPr lang="en-US" altLang="zh-CN" sz="1400" b="0">
                <a:solidFill>
                  <a:srgbClr val="FFFF00"/>
                </a:solidFill>
              </a:endParaRPr>
            </a:p>
          </p:txBody>
        </p:sp>
        <p:sp>
          <p:nvSpPr>
            <p:cNvPr id="16" name="标题 5"/>
            <p:cNvSpPr>
              <a:spLocks noGrp="1"/>
            </p:cNvSpPr>
            <p:nvPr>
              <p:custDataLst>
                <p:tags r:id="rId8"/>
              </p:custDataLst>
            </p:nvPr>
          </p:nvSpPr>
          <p:spPr>
            <a:xfrm>
              <a:off x="2294" y="4817"/>
              <a:ext cx="3185" cy="619"/>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b="0">
                  <a:solidFill>
                    <a:srgbClr val="FFFF00"/>
                  </a:solidFill>
                </a:rPr>
                <a:t>按问题表示分类</a:t>
              </a:r>
              <a:endParaRPr lang="zh-CN" altLang="en-US" sz="1400" b="0">
                <a:solidFill>
                  <a:srgbClr val="FFFF00"/>
                </a:solidFill>
              </a:endParaRPr>
            </a:p>
          </p:txBody>
        </p:sp>
        <p:sp>
          <p:nvSpPr>
            <p:cNvPr id="17" name="左大括号 16"/>
            <p:cNvSpPr/>
            <p:nvPr/>
          </p:nvSpPr>
          <p:spPr>
            <a:xfrm>
              <a:off x="5249" y="4750"/>
              <a:ext cx="540" cy="8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4" name="标题 5"/>
            <p:cNvSpPr>
              <a:spLocks noGrp="1"/>
            </p:cNvSpPr>
            <p:nvPr>
              <p:custDataLst>
                <p:tags r:id="rId9"/>
              </p:custDataLst>
            </p:nvPr>
          </p:nvSpPr>
          <p:spPr>
            <a:xfrm>
              <a:off x="5720" y="4639"/>
              <a:ext cx="3773" cy="1126"/>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基于贝叶斯的</a:t>
              </a:r>
              <a:r>
                <a:rPr lang="en-US" altLang="zh-CN" sz="1400" b="0">
                  <a:solidFill>
                    <a:srgbClr val="FFFF00"/>
                  </a:solidFill>
                </a:rPr>
                <a:t>SLAM</a:t>
              </a:r>
              <a:endParaRPr lang="en-US" altLang="zh-CN" sz="1400" b="0">
                <a:solidFill>
                  <a:srgbClr val="FFFF00"/>
                </a:solidFill>
              </a:endParaRPr>
            </a:p>
            <a:p>
              <a:pPr algn="l"/>
              <a:r>
                <a:rPr lang="zh-CN" sz="1400" b="0">
                  <a:solidFill>
                    <a:srgbClr val="FFFF00"/>
                  </a:solidFill>
                </a:rPr>
                <a:t>基于最小二乘的</a:t>
              </a:r>
              <a:r>
                <a:rPr lang="en-US" altLang="zh-CN" sz="1400" b="0">
                  <a:solidFill>
                    <a:srgbClr val="FFFF00"/>
                  </a:solidFill>
                </a:rPr>
                <a:t>SLAM</a:t>
              </a:r>
              <a:endParaRPr lang="en-US" altLang="zh-CN" sz="1400" b="0">
                <a:solidFill>
                  <a:srgbClr val="FFFF00"/>
                </a:solidFill>
              </a:endParaRPr>
            </a:p>
            <a:p>
              <a:pPr algn="l"/>
              <a:r>
                <a:rPr lang="zh-CN" altLang="en-US" sz="1400" b="0">
                  <a:solidFill>
                    <a:srgbClr val="FFFF00"/>
                  </a:solidFill>
                </a:rPr>
                <a:t>基于机器学习的</a:t>
              </a:r>
              <a:r>
                <a:rPr lang="en-US" altLang="zh-CN" sz="1400" b="0">
                  <a:solidFill>
                    <a:srgbClr val="FFFF00"/>
                  </a:solidFill>
                </a:rPr>
                <a:t>SLAM</a:t>
              </a:r>
              <a:endParaRPr lang="en-US" altLang="zh-CN" sz="1400" b="0">
                <a:solidFill>
                  <a:srgbClr val="FFFF00"/>
                </a:solidFill>
              </a:endParaRPr>
            </a:p>
          </p:txBody>
        </p:sp>
        <p:sp>
          <p:nvSpPr>
            <p:cNvPr id="18" name="标题 5"/>
            <p:cNvSpPr>
              <a:spLocks noGrp="1"/>
            </p:cNvSpPr>
            <p:nvPr>
              <p:custDataLst>
                <p:tags r:id="rId10"/>
              </p:custDataLst>
            </p:nvPr>
          </p:nvSpPr>
          <p:spPr>
            <a:xfrm>
              <a:off x="2144" y="6034"/>
              <a:ext cx="3185" cy="619"/>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b="0">
                  <a:solidFill>
                    <a:srgbClr val="FFFF00"/>
                  </a:solidFill>
                </a:rPr>
                <a:t>按传感器分类</a:t>
              </a:r>
              <a:endParaRPr lang="zh-CN" altLang="en-US" sz="1400" b="0">
                <a:solidFill>
                  <a:srgbClr val="FFFF00"/>
                </a:solidFill>
              </a:endParaRPr>
            </a:p>
          </p:txBody>
        </p:sp>
        <p:sp>
          <p:nvSpPr>
            <p:cNvPr id="20" name="左大括号 19"/>
            <p:cNvSpPr/>
            <p:nvPr/>
          </p:nvSpPr>
          <p:spPr>
            <a:xfrm>
              <a:off x="4854" y="5989"/>
              <a:ext cx="540" cy="8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1" name="标题 5"/>
            <p:cNvSpPr>
              <a:spLocks noGrp="1"/>
            </p:cNvSpPr>
            <p:nvPr>
              <p:custDataLst>
                <p:tags r:id="rId11"/>
              </p:custDataLst>
            </p:nvPr>
          </p:nvSpPr>
          <p:spPr>
            <a:xfrm>
              <a:off x="5399" y="5846"/>
              <a:ext cx="3773" cy="1126"/>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激光</a:t>
              </a:r>
              <a:r>
                <a:rPr lang="en-US" altLang="zh-CN" sz="1400" b="0">
                  <a:solidFill>
                    <a:srgbClr val="FFFF00"/>
                  </a:solidFill>
                </a:rPr>
                <a:t>SLAM</a:t>
              </a:r>
              <a:endParaRPr lang="en-US" altLang="zh-CN" sz="1400" b="0">
                <a:solidFill>
                  <a:srgbClr val="FFFF00"/>
                </a:solidFill>
              </a:endParaRPr>
            </a:p>
            <a:p>
              <a:pPr algn="l"/>
              <a:r>
                <a:rPr lang="zh-CN" altLang="en-US" sz="1400" b="0">
                  <a:solidFill>
                    <a:srgbClr val="FFFF00"/>
                  </a:solidFill>
                </a:rPr>
                <a:t>视觉</a:t>
              </a:r>
              <a:r>
                <a:rPr lang="en-US" altLang="zh-CN" sz="1400" b="0">
                  <a:solidFill>
                    <a:srgbClr val="FFFF00"/>
                  </a:solidFill>
                </a:rPr>
                <a:t>SLAM</a:t>
              </a:r>
              <a:endParaRPr lang="en-US" altLang="zh-CN" sz="1400" b="0">
                <a:solidFill>
                  <a:srgbClr val="FFFF00"/>
                </a:solidFill>
              </a:endParaRPr>
            </a:p>
            <a:p>
              <a:pPr algn="l"/>
              <a:r>
                <a:rPr lang="zh-CN" altLang="en-US" sz="1400" b="0">
                  <a:solidFill>
                    <a:srgbClr val="FFFF00"/>
                  </a:solidFill>
                </a:rPr>
                <a:t>多传感器融合</a:t>
              </a:r>
              <a:r>
                <a:rPr lang="en-US" altLang="zh-CN" sz="1400" b="0">
                  <a:solidFill>
                    <a:srgbClr val="FFFF00"/>
                  </a:solidFill>
                </a:rPr>
                <a:t>SLAM</a:t>
              </a:r>
              <a:endParaRPr lang="en-US" altLang="zh-CN" sz="1400" b="0">
                <a:solidFill>
                  <a:srgbClr val="FFFF00"/>
                </a:solidFill>
              </a:endParaRPr>
            </a:p>
          </p:txBody>
        </p:sp>
        <p:sp>
          <p:nvSpPr>
            <p:cNvPr id="35" name="标题 5"/>
            <p:cNvSpPr>
              <a:spLocks noGrp="1"/>
            </p:cNvSpPr>
            <p:nvPr>
              <p:custDataLst>
                <p:tags r:id="rId12"/>
              </p:custDataLst>
            </p:nvPr>
          </p:nvSpPr>
          <p:spPr>
            <a:xfrm>
              <a:off x="1994" y="7277"/>
              <a:ext cx="3185" cy="619"/>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b="0">
                  <a:solidFill>
                    <a:srgbClr val="FFFF00"/>
                  </a:solidFill>
                </a:rPr>
                <a:t>按地图分类</a:t>
              </a:r>
              <a:endParaRPr lang="zh-CN" altLang="en-US" sz="1400" b="0">
                <a:solidFill>
                  <a:srgbClr val="FFFF00"/>
                </a:solidFill>
              </a:endParaRPr>
            </a:p>
          </p:txBody>
        </p:sp>
        <p:sp>
          <p:nvSpPr>
            <p:cNvPr id="36" name="左大括号 35"/>
            <p:cNvSpPr/>
            <p:nvPr/>
          </p:nvSpPr>
          <p:spPr>
            <a:xfrm>
              <a:off x="4529" y="7199"/>
              <a:ext cx="540" cy="8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7" name="标题 5"/>
            <p:cNvSpPr>
              <a:spLocks noGrp="1"/>
            </p:cNvSpPr>
            <p:nvPr>
              <p:custDataLst>
                <p:tags r:id="rId13"/>
              </p:custDataLst>
            </p:nvPr>
          </p:nvSpPr>
          <p:spPr>
            <a:xfrm>
              <a:off x="5029" y="7091"/>
              <a:ext cx="3773" cy="1126"/>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二维</a:t>
              </a:r>
              <a:r>
                <a:rPr lang="en-US" altLang="zh-CN" sz="1400" b="0">
                  <a:solidFill>
                    <a:srgbClr val="FFFF00"/>
                  </a:solidFill>
                </a:rPr>
                <a:t>SLAM</a:t>
              </a:r>
              <a:endParaRPr lang="en-US" altLang="zh-CN" sz="1400" b="0">
                <a:solidFill>
                  <a:srgbClr val="FFFF00"/>
                </a:solidFill>
              </a:endParaRPr>
            </a:p>
            <a:p>
              <a:pPr algn="l"/>
              <a:r>
                <a:rPr lang="zh-CN" altLang="en-US" sz="1400" b="0">
                  <a:solidFill>
                    <a:srgbClr val="FFFF00"/>
                  </a:solidFill>
                </a:rPr>
                <a:t>三维</a:t>
              </a:r>
              <a:r>
                <a:rPr lang="en-US" altLang="zh-CN" sz="1400" b="0">
                  <a:solidFill>
                    <a:srgbClr val="FFFF00"/>
                  </a:solidFill>
                </a:rPr>
                <a:t>SLAM</a:t>
              </a:r>
              <a:endParaRPr lang="en-US" altLang="zh-CN" sz="1400" b="0">
                <a:solidFill>
                  <a:srgbClr val="FFFF00"/>
                </a:solidFill>
              </a:endParaRPr>
            </a:p>
            <a:p>
              <a:pPr algn="l"/>
              <a:r>
                <a:rPr lang="zh-CN" altLang="en-US" sz="1400" b="0">
                  <a:solidFill>
                    <a:srgbClr val="FFFF00"/>
                  </a:solidFill>
                </a:rPr>
                <a:t>语义</a:t>
              </a:r>
              <a:r>
                <a:rPr lang="en-US" altLang="zh-CN" sz="1400" b="0">
                  <a:solidFill>
                    <a:srgbClr val="FFFF00"/>
                  </a:solidFill>
                </a:rPr>
                <a:t>SLAM</a:t>
              </a:r>
              <a:endParaRPr lang="en-US" altLang="zh-CN" sz="1400" b="0">
                <a:solidFill>
                  <a:srgbClr val="FFFF00"/>
                </a:solidFill>
              </a:endParaRPr>
            </a:p>
          </p:txBody>
        </p:sp>
        <p:sp>
          <p:nvSpPr>
            <p:cNvPr id="38" name="标题 5"/>
            <p:cNvSpPr>
              <a:spLocks noGrp="1"/>
            </p:cNvSpPr>
            <p:nvPr>
              <p:custDataLst>
                <p:tags r:id="rId14"/>
              </p:custDataLst>
            </p:nvPr>
          </p:nvSpPr>
          <p:spPr>
            <a:xfrm>
              <a:off x="1974" y="8486"/>
              <a:ext cx="3185" cy="619"/>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b="0">
                  <a:solidFill>
                    <a:srgbClr val="FFFF00"/>
                  </a:solidFill>
                </a:rPr>
                <a:t>按场景分类</a:t>
              </a:r>
              <a:endParaRPr lang="zh-CN" altLang="en-US" sz="1400" b="0">
                <a:solidFill>
                  <a:srgbClr val="FFFF00"/>
                </a:solidFill>
              </a:endParaRPr>
            </a:p>
          </p:txBody>
        </p:sp>
        <p:sp>
          <p:nvSpPr>
            <p:cNvPr id="39" name="左大括号 38"/>
            <p:cNvSpPr/>
            <p:nvPr/>
          </p:nvSpPr>
          <p:spPr>
            <a:xfrm>
              <a:off x="4483" y="8447"/>
              <a:ext cx="540" cy="8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0" name="标题 5"/>
            <p:cNvSpPr>
              <a:spLocks noGrp="1"/>
            </p:cNvSpPr>
            <p:nvPr>
              <p:custDataLst>
                <p:tags r:id="rId15"/>
              </p:custDataLst>
            </p:nvPr>
          </p:nvSpPr>
          <p:spPr>
            <a:xfrm>
              <a:off x="4984" y="8344"/>
              <a:ext cx="3773" cy="942"/>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静态</a:t>
              </a:r>
              <a:r>
                <a:rPr lang="en-US" altLang="zh-CN" sz="1400" b="0">
                  <a:solidFill>
                    <a:srgbClr val="FFFF00"/>
                  </a:solidFill>
                </a:rPr>
                <a:t>SLAM</a:t>
              </a:r>
              <a:endParaRPr lang="en-US" altLang="zh-CN" sz="1400" b="0">
                <a:solidFill>
                  <a:srgbClr val="FFFF00"/>
                </a:solidFill>
              </a:endParaRPr>
            </a:p>
            <a:p>
              <a:pPr algn="l"/>
              <a:r>
                <a:rPr lang="zh-CN" altLang="en-US" sz="1400" b="0">
                  <a:solidFill>
                    <a:srgbClr val="FFFF00"/>
                  </a:solidFill>
                </a:rPr>
                <a:t>动态</a:t>
              </a:r>
              <a:r>
                <a:rPr lang="en-US" altLang="zh-CN" sz="1400" b="0">
                  <a:solidFill>
                    <a:srgbClr val="FFFF00"/>
                  </a:solidFill>
                </a:rPr>
                <a:t>SLAM</a:t>
              </a:r>
              <a:endParaRPr lang="en-US" altLang="zh-CN" sz="1400" b="0">
                <a:solidFill>
                  <a:srgbClr val="FFFF00"/>
                </a:solidFill>
              </a:endParaRPr>
            </a:p>
          </p:txBody>
        </p:sp>
        <p:sp>
          <p:nvSpPr>
            <p:cNvPr id="41" name="左大括号 40"/>
            <p:cNvSpPr/>
            <p:nvPr/>
          </p:nvSpPr>
          <p:spPr>
            <a:xfrm>
              <a:off x="2279" y="4056"/>
              <a:ext cx="318" cy="48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2" name="标题 5"/>
            <p:cNvSpPr>
              <a:spLocks noGrp="1"/>
            </p:cNvSpPr>
            <p:nvPr>
              <p:custDataLst>
                <p:tags r:id="rId16"/>
              </p:custDataLst>
            </p:nvPr>
          </p:nvSpPr>
          <p:spPr>
            <a:xfrm>
              <a:off x="197" y="6048"/>
              <a:ext cx="2237" cy="84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en-US" altLang="zh-CN" sz="1400" b="0">
                  <a:solidFill>
                    <a:srgbClr val="FFFF00"/>
                  </a:solidFill>
                </a:rPr>
                <a:t>SLAM</a:t>
              </a:r>
              <a:r>
                <a:rPr lang="zh-CN" altLang="en-US" sz="1400" b="0">
                  <a:solidFill>
                    <a:srgbClr val="FFFF00"/>
                  </a:solidFill>
                </a:rPr>
                <a:t>系统</a:t>
              </a:r>
              <a:endParaRPr lang="zh-CN" altLang="en-US" sz="1400" b="0">
                <a:solidFill>
                  <a:srgbClr val="FFFF00"/>
                </a:solidFill>
              </a:endParaRPr>
            </a:p>
            <a:p>
              <a:pPr algn="ctr"/>
              <a:r>
                <a:rPr lang="zh-CN" altLang="en-US" sz="1400" b="0">
                  <a:solidFill>
                    <a:srgbClr val="FFFF00"/>
                  </a:solidFill>
                </a:rPr>
                <a:t>常见分类</a:t>
              </a:r>
              <a:endParaRPr lang="zh-CN" altLang="en-US" sz="1400" b="0">
                <a:solidFill>
                  <a:srgbClr val="FFFF00"/>
                </a:solidFill>
              </a:endParaRPr>
            </a:p>
          </p:txBody>
        </p:sp>
      </p:grpSp>
    </p:spTree>
    <p:custDataLst>
      <p:tags r:id="rId1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linds(horizontal)">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linds(horizontal)">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a:t>
            </a:r>
            <a:r>
              <a:rPr lang="en-US" altLang="zh-CN" sz="2000">
                <a:solidFill>
                  <a:srgbClr val="9CC2F0"/>
                </a:solidFill>
                <a:sym typeface="+mn-ea"/>
              </a:rPr>
              <a:t>2</a:t>
            </a:r>
            <a:r>
              <a:rPr lang="zh-CN" altLang="en-US" sz="2000">
                <a:solidFill>
                  <a:srgbClr val="9CC2F0"/>
                </a:solidFill>
                <a:sym typeface="+mn-ea"/>
              </a:rPr>
              <a:t> </a:t>
            </a:r>
            <a:r>
              <a:rPr lang="en-US" altLang="zh-CN" sz="2000">
                <a:solidFill>
                  <a:srgbClr val="9CC2F0"/>
                </a:solidFill>
                <a:sym typeface="+mn-ea"/>
              </a:rPr>
              <a:t>VINS</a:t>
            </a:r>
            <a:r>
              <a:rPr lang="zh-CN" altLang="en-US" sz="2000">
                <a:solidFill>
                  <a:srgbClr val="9CC2F0"/>
                </a:solidFill>
                <a:sym typeface="+mn-ea"/>
              </a:rPr>
              <a:t>算法</a:t>
            </a:r>
            <a:endParaRPr lang="zh-CN" altLang="en-US" sz="2000">
              <a:solidFill>
                <a:srgbClr val="9CC2F0"/>
              </a:solidFill>
            </a:endParaRPr>
          </a:p>
        </p:txBody>
      </p:sp>
      <p:sp>
        <p:nvSpPr>
          <p:cNvPr id="4" name="文本框 3"/>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3047365" y="1337310"/>
            <a:ext cx="4980940" cy="460375"/>
          </a:xfrm>
          <a:prstGeom prst="rect">
            <a:avLst/>
          </a:prstGeom>
          <a:noFill/>
          <a:ln w="9525">
            <a:noFill/>
          </a:ln>
        </p:spPr>
        <p:txBody>
          <a:bodyPr wrap="square">
            <a:spAutoFit/>
          </a:bodyPr>
          <a:p>
            <a:pPr indent="0" algn="dist"/>
            <a:r>
              <a:rPr lang="zh-CN" altLang="en-US" sz="2400" b="0">
                <a:solidFill>
                  <a:srgbClr val="FFFF00"/>
                </a:solidFill>
                <a:latin typeface="Calibri" panose="020F0502020204030204" charset="0"/>
                <a:ea typeface="宋体" panose="02010600030101010101" pitchFamily="2" charset="-122"/>
              </a:rPr>
              <a:t>有哪些</a:t>
            </a:r>
            <a:r>
              <a:rPr lang="en-US" altLang="zh-CN" sz="2400" b="0">
                <a:solidFill>
                  <a:srgbClr val="FFFF00"/>
                </a:solidFill>
                <a:latin typeface="Calibri" panose="020F0502020204030204" charset="0"/>
                <a:ea typeface="宋体" panose="02010600030101010101" pitchFamily="2" charset="-122"/>
              </a:rPr>
              <a:t>SLAM</a:t>
            </a:r>
            <a:r>
              <a:rPr lang="zh-CN" altLang="en-US" sz="2400" b="0">
                <a:solidFill>
                  <a:srgbClr val="FFFF00"/>
                </a:solidFill>
                <a:latin typeface="Calibri" panose="020F0502020204030204" charset="0"/>
                <a:ea typeface="宋体" panose="02010600030101010101" pitchFamily="2" charset="-122"/>
              </a:rPr>
              <a:t>系统</a:t>
            </a:r>
            <a:r>
              <a:rPr lang="zh-CN" altLang="en-US" sz="2400" b="0">
                <a:solidFill>
                  <a:srgbClr val="FFFF00"/>
                </a:solidFill>
                <a:highlight>
                  <a:srgbClr val="008000"/>
                </a:highlight>
                <a:latin typeface="Calibri" panose="020F0502020204030204" charset="0"/>
                <a:ea typeface="宋体" panose="02010600030101010101" pitchFamily="2" charset="-122"/>
              </a:rPr>
              <a:t>支持</a:t>
            </a:r>
            <a:r>
              <a:rPr lang="en-US" altLang="zh-CN" sz="2400" b="0">
                <a:solidFill>
                  <a:srgbClr val="FFFF00"/>
                </a:solidFill>
                <a:highlight>
                  <a:srgbClr val="008000"/>
                </a:highlight>
                <a:latin typeface="Calibri" panose="020F0502020204030204" charset="0"/>
                <a:ea typeface="宋体" panose="02010600030101010101" pitchFamily="2" charset="-122"/>
              </a:rPr>
              <a:t>IMU</a:t>
            </a:r>
            <a:r>
              <a:rPr lang="zh-CN" altLang="en-US" sz="2400" b="0">
                <a:solidFill>
                  <a:srgbClr val="FFFF00"/>
                </a:solidFill>
                <a:highlight>
                  <a:srgbClr val="008000"/>
                </a:highlight>
                <a:latin typeface="Calibri" panose="020F0502020204030204" charset="0"/>
                <a:ea typeface="宋体" panose="02010600030101010101" pitchFamily="2" charset="-122"/>
              </a:rPr>
              <a:t>融合</a:t>
            </a:r>
            <a:r>
              <a:rPr lang="zh-CN" altLang="en-US" sz="2400" b="0">
                <a:solidFill>
                  <a:srgbClr val="FFFF00"/>
                </a:solidFill>
                <a:latin typeface="Calibri" panose="020F0502020204030204" charset="0"/>
                <a:ea typeface="宋体" panose="02010600030101010101" pitchFamily="2" charset="-122"/>
              </a:rPr>
              <a:t>？</a:t>
            </a:r>
            <a:endParaRPr lang="zh-CN" altLang="en-US" sz="2400" b="0">
              <a:solidFill>
                <a:srgbClr val="FFFF00"/>
              </a:solidFill>
              <a:latin typeface="Calibri" panose="020F0502020204030204" charset="0"/>
              <a:ea typeface="宋体" panose="02010600030101010101" pitchFamily="2" charset="-122"/>
            </a:endParaRPr>
          </a:p>
        </p:txBody>
      </p:sp>
      <p:sp>
        <p:nvSpPr>
          <p:cNvPr id="3" name="文本框 2"/>
          <p:cNvSpPr txBox="1"/>
          <p:nvPr/>
        </p:nvSpPr>
        <p:spPr>
          <a:xfrm>
            <a:off x="3438525" y="2180590"/>
            <a:ext cx="2225675" cy="3415030"/>
          </a:xfrm>
          <a:prstGeom prst="rect">
            <a:avLst/>
          </a:prstGeom>
          <a:noFill/>
        </p:spPr>
        <p:txBody>
          <a:bodyPr wrap="square" rtlCol="0">
            <a:spAutoFit/>
          </a:bodyPr>
          <a:p>
            <a:pPr marL="285750" indent="-285750">
              <a:lnSpc>
                <a:spcPct val="150000"/>
              </a:lnSpc>
              <a:buFont typeface="Wingdings" panose="05000000000000000000" charset="0"/>
              <a:buChar char="Ø"/>
            </a:pPr>
            <a:r>
              <a:rPr lang="en-US" altLang="zh-CN">
                <a:solidFill>
                  <a:srgbClr val="FFFF00"/>
                </a:solidFill>
              </a:rPr>
              <a:t>Cartographer</a:t>
            </a:r>
            <a:endParaRPr lang="en-US" altLang="zh-CN">
              <a:solidFill>
                <a:srgbClr val="FFFF00"/>
              </a:solidFill>
            </a:endParaRPr>
          </a:p>
          <a:p>
            <a:pPr marL="285750" indent="-285750">
              <a:lnSpc>
                <a:spcPct val="150000"/>
              </a:lnSpc>
              <a:buFont typeface="Wingdings" panose="05000000000000000000" charset="0"/>
              <a:buChar char="Ø"/>
            </a:pPr>
            <a:r>
              <a:rPr lang="en-US" altLang="zh-CN">
                <a:solidFill>
                  <a:srgbClr val="FFFF00"/>
                </a:solidFill>
              </a:rPr>
              <a:t>ORB-SLAM3</a:t>
            </a:r>
            <a:endParaRPr lang="en-US" altLang="zh-CN">
              <a:solidFill>
                <a:srgbClr val="FFFF00"/>
              </a:solidFill>
            </a:endParaRPr>
          </a:p>
          <a:p>
            <a:pPr marL="285750" indent="-285750">
              <a:lnSpc>
                <a:spcPct val="150000"/>
              </a:lnSpc>
              <a:buFont typeface="Wingdings" panose="05000000000000000000" charset="0"/>
              <a:buChar char="Ø"/>
            </a:pPr>
            <a:r>
              <a:rPr lang="en-US" altLang="zh-CN">
                <a:solidFill>
                  <a:srgbClr val="FFFF00"/>
                </a:solidFill>
              </a:rPr>
              <a:t>RTABMAP</a:t>
            </a:r>
            <a:endParaRPr lang="en-US" altLang="zh-CN">
              <a:solidFill>
                <a:srgbClr val="FFFF00"/>
              </a:solidFill>
            </a:endParaRPr>
          </a:p>
          <a:p>
            <a:pPr marL="285750" indent="-285750">
              <a:lnSpc>
                <a:spcPct val="150000"/>
              </a:lnSpc>
              <a:buFont typeface="Wingdings" panose="05000000000000000000" charset="0"/>
              <a:buChar char="Ø"/>
            </a:pPr>
            <a:r>
              <a:rPr lang="en-US" altLang="zh-CN">
                <a:solidFill>
                  <a:srgbClr val="FFFF00"/>
                </a:solidFill>
              </a:rPr>
              <a:t>MSCKF</a:t>
            </a:r>
            <a:endParaRPr lang="en-US" altLang="zh-CN">
              <a:solidFill>
                <a:srgbClr val="FFFF00"/>
              </a:solidFill>
            </a:endParaRPr>
          </a:p>
          <a:p>
            <a:pPr marL="285750" indent="-285750">
              <a:lnSpc>
                <a:spcPct val="150000"/>
              </a:lnSpc>
              <a:buFont typeface="Wingdings" panose="05000000000000000000" charset="0"/>
              <a:buChar char="Ø"/>
            </a:pPr>
            <a:r>
              <a:rPr lang="en-US" altLang="zh-CN">
                <a:solidFill>
                  <a:srgbClr val="FFFF00"/>
                </a:solidFill>
              </a:rPr>
              <a:t>OKVIS</a:t>
            </a:r>
            <a:endParaRPr lang="en-US" altLang="zh-CN">
              <a:solidFill>
                <a:srgbClr val="FFFF00"/>
              </a:solidFill>
            </a:endParaRPr>
          </a:p>
          <a:p>
            <a:pPr marL="285750" indent="-285750">
              <a:lnSpc>
                <a:spcPct val="150000"/>
              </a:lnSpc>
              <a:buFont typeface="Wingdings" panose="05000000000000000000" charset="0"/>
              <a:buChar char="Ø"/>
            </a:pPr>
            <a:r>
              <a:rPr lang="en-US" altLang="zh-CN">
                <a:solidFill>
                  <a:srgbClr val="FFFF00"/>
                </a:solidFill>
              </a:rPr>
              <a:t>ROVIO</a:t>
            </a:r>
            <a:endParaRPr lang="en-US" altLang="zh-CN">
              <a:solidFill>
                <a:srgbClr val="FFFF00"/>
              </a:solidFill>
            </a:endParaRPr>
          </a:p>
          <a:p>
            <a:pPr marL="285750" indent="-285750">
              <a:lnSpc>
                <a:spcPct val="150000"/>
              </a:lnSpc>
              <a:buFont typeface="Wingdings" panose="05000000000000000000" charset="0"/>
              <a:buChar char="Ø"/>
            </a:pPr>
            <a:r>
              <a:rPr lang="en-US" altLang="zh-CN">
                <a:solidFill>
                  <a:srgbClr val="FFFF00"/>
                </a:solidFill>
              </a:rPr>
              <a:t>VINS</a:t>
            </a:r>
            <a:endParaRPr lang="en-US" altLang="zh-CN">
              <a:solidFill>
                <a:srgbClr val="FFFF00"/>
              </a:solidFill>
            </a:endParaRPr>
          </a:p>
          <a:p>
            <a:pPr marL="285750" indent="-285750">
              <a:lnSpc>
                <a:spcPct val="150000"/>
              </a:lnSpc>
              <a:buFont typeface="Wingdings" panose="05000000000000000000" charset="0"/>
              <a:buChar char="Ø"/>
            </a:pPr>
            <a:r>
              <a:rPr lang="en-US" altLang="zh-CN">
                <a:solidFill>
                  <a:srgbClr val="FFFF00"/>
                </a:solidFill>
              </a:rPr>
              <a:t>...</a:t>
            </a:r>
            <a:endParaRPr lang="en-US" altLang="zh-CN">
              <a:solidFill>
                <a:srgbClr val="FFFF00"/>
              </a:solidFill>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191516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VINS</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VINS</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VINS</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4" name="右箭头 3"/>
          <p:cNvSpPr/>
          <p:nvPr>
            <p:custDataLst>
              <p:tags r:id="rId5"/>
            </p:custDataLst>
          </p:nvPr>
        </p:nvSpPr>
        <p:spPr>
          <a:xfrm>
            <a:off x="2107565" y="1733550"/>
            <a:ext cx="45085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647315" y="1531620"/>
            <a:ext cx="76200" cy="626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2691765" y="1454150"/>
            <a:ext cx="1313815" cy="737235"/>
          </a:xfrm>
          <a:prstGeom prst="rect">
            <a:avLst/>
          </a:prstGeom>
          <a:noFill/>
        </p:spPr>
        <p:txBody>
          <a:bodyPr wrap="none" rtlCol="0" anchor="t">
            <a:spAutoFit/>
          </a:bodyPr>
          <a:p>
            <a:pPr indent="0" algn="l">
              <a:buFont typeface="+mj-ea"/>
              <a:buNone/>
            </a:pPr>
            <a:r>
              <a:rPr lang="zh-CN" altLang="en-US" sz="1400">
                <a:solidFill>
                  <a:srgbClr val="FFFF00"/>
                </a:solidFill>
                <a:latin typeface="+mn-ea"/>
                <a:sym typeface="+mn-ea"/>
              </a:rPr>
              <a:t>标定</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数据融合</a:t>
            </a:r>
            <a:endParaRPr lang="zh-CN" altLang="en-US" sz="1400">
              <a:solidFill>
                <a:schemeClr val="bg1"/>
              </a:solidFill>
              <a:latin typeface="+mn-ea"/>
              <a:sym typeface="+mn-ea"/>
            </a:endParaRPr>
          </a:p>
          <a:p>
            <a:pPr indent="0" algn="l">
              <a:buFont typeface="+mj-ea"/>
              <a:buNone/>
            </a:pPr>
            <a:r>
              <a:rPr lang="en-US" altLang="zh-CN" sz="1400">
                <a:solidFill>
                  <a:schemeClr val="bg1"/>
                </a:solidFill>
                <a:latin typeface="+mn-ea"/>
                <a:sym typeface="+mn-ea"/>
              </a:rPr>
              <a:t>VINS</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sp>
        <p:nvSpPr>
          <p:cNvPr id="2" name="标题 1"/>
          <p:cNvSpPr>
            <a:spLocks noGrp="1"/>
          </p:cNvSpPr>
          <p:nvPr>
            <p:ph type="ctrTitle"/>
            <p:custDataLst>
              <p:tags r:id="rId6"/>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a:t>
            </a:r>
            <a:r>
              <a:rPr lang="en-US" altLang="zh-CN" sz="2000">
                <a:solidFill>
                  <a:srgbClr val="9CC2F0"/>
                </a:solidFill>
                <a:sym typeface="+mn-ea"/>
              </a:rPr>
              <a:t>2</a:t>
            </a:r>
            <a:r>
              <a:rPr lang="zh-CN" altLang="en-US" sz="2000">
                <a:solidFill>
                  <a:srgbClr val="9CC2F0"/>
                </a:solidFill>
                <a:sym typeface="+mn-ea"/>
              </a:rPr>
              <a:t> </a:t>
            </a:r>
            <a:r>
              <a:rPr lang="en-US" altLang="zh-CN" sz="2000">
                <a:solidFill>
                  <a:srgbClr val="9CC2F0"/>
                </a:solidFill>
                <a:sym typeface="+mn-ea"/>
              </a:rPr>
              <a:t>VINS</a:t>
            </a:r>
            <a:r>
              <a:rPr lang="zh-CN" altLang="en-US" sz="2000">
                <a:solidFill>
                  <a:srgbClr val="9CC2F0"/>
                </a:solidFill>
                <a:sym typeface="+mn-ea"/>
              </a:rPr>
              <a:t>算法</a:t>
            </a:r>
            <a:endParaRPr lang="zh-CN" altLang="en-US" sz="2000">
              <a:solidFill>
                <a:srgbClr val="9CC2F0"/>
              </a:solidFill>
            </a:endParaRPr>
          </a:p>
        </p:txBody>
      </p:sp>
      <p:sp>
        <p:nvSpPr>
          <p:cNvPr id="8" name="右箭头 7"/>
          <p:cNvSpPr/>
          <p:nvPr>
            <p:custDataLst>
              <p:tags r:id="rId7"/>
            </p:custDataLst>
          </p:nvPr>
        </p:nvSpPr>
        <p:spPr>
          <a:xfrm>
            <a:off x="3253740" y="1486535"/>
            <a:ext cx="75184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左大括号 8"/>
          <p:cNvSpPr/>
          <p:nvPr/>
        </p:nvSpPr>
        <p:spPr>
          <a:xfrm>
            <a:off x="4121150" y="1318895"/>
            <a:ext cx="76200" cy="5676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 name="文本框 9"/>
          <p:cNvSpPr txBox="1"/>
          <p:nvPr/>
        </p:nvSpPr>
        <p:spPr>
          <a:xfrm>
            <a:off x="4255770" y="1228725"/>
            <a:ext cx="2141855" cy="737235"/>
          </a:xfrm>
          <a:prstGeom prst="rect">
            <a:avLst/>
          </a:prstGeom>
          <a:noFill/>
        </p:spPr>
        <p:txBody>
          <a:bodyPr wrap="none" rtlCol="0" anchor="t">
            <a:spAutoFit/>
          </a:bodyPr>
          <a:p>
            <a:pPr indent="0" algn="l">
              <a:buFont typeface="+mj-ea"/>
              <a:buNone/>
            </a:pPr>
            <a:r>
              <a:rPr lang="en-US" altLang="zh-CN" sz="1400">
                <a:solidFill>
                  <a:srgbClr val="FFFF00"/>
                </a:solidFill>
                <a:latin typeface="+mn-ea"/>
                <a:sym typeface="+mn-ea"/>
              </a:rPr>
              <a:t>IMU</a:t>
            </a:r>
            <a:r>
              <a:rPr lang="zh-CN" altLang="en-US" sz="1400">
                <a:solidFill>
                  <a:srgbClr val="FFFF00"/>
                </a:solidFill>
                <a:latin typeface="+mn-ea"/>
                <a:sym typeface="+mn-ea"/>
              </a:rPr>
              <a:t>内参标定</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单目相机内参标定</a:t>
            </a:r>
            <a:endParaRPr lang="zh-CN" altLang="en-US" sz="1400">
              <a:solidFill>
                <a:schemeClr val="bg1"/>
              </a:solidFill>
              <a:latin typeface="+mn-ea"/>
              <a:sym typeface="+mn-ea"/>
            </a:endParaRPr>
          </a:p>
          <a:p>
            <a:pPr indent="0" algn="l">
              <a:buFont typeface="+mj-ea"/>
              <a:buNone/>
            </a:pPr>
            <a:r>
              <a:rPr lang="en-US" altLang="zh-CN" sz="1400">
                <a:solidFill>
                  <a:schemeClr val="bg1"/>
                </a:solidFill>
                <a:latin typeface="+mn-ea"/>
                <a:sym typeface="+mn-ea"/>
              </a:rPr>
              <a:t>IMU</a:t>
            </a:r>
            <a:r>
              <a:rPr lang="zh-CN" altLang="en-US" sz="1400">
                <a:solidFill>
                  <a:schemeClr val="bg1"/>
                </a:solidFill>
                <a:latin typeface="+mn-ea"/>
                <a:sym typeface="+mn-ea"/>
              </a:rPr>
              <a:t>与单目相机外参标定</a:t>
            </a:r>
            <a:endParaRPr lang="zh-CN" altLang="en-US" sz="1400">
              <a:solidFill>
                <a:schemeClr val="bg1"/>
              </a:solidFill>
              <a:latin typeface="+mn-ea"/>
              <a:sym typeface="+mn-ea"/>
            </a:endParaRPr>
          </a:p>
        </p:txBody>
      </p:sp>
      <p:sp>
        <p:nvSpPr>
          <p:cNvPr id="12" name="文本框 11"/>
          <p:cNvSpPr txBox="1"/>
          <p:nvPr/>
        </p:nvSpPr>
        <p:spPr>
          <a:xfrm>
            <a:off x="1090295" y="5329555"/>
            <a:ext cx="1504950" cy="306705"/>
          </a:xfrm>
          <a:prstGeom prst="rect">
            <a:avLst/>
          </a:prstGeom>
          <a:noFill/>
          <a:ln w="9525">
            <a:noFill/>
          </a:ln>
        </p:spPr>
        <p:txBody>
          <a:bodyPr wrap="square">
            <a:spAutoFit/>
          </a:bodyPr>
          <a:p>
            <a:pPr indent="127000"/>
            <a:r>
              <a:rPr lang="zh-CN" altLang="en-US" sz="1400">
                <a:solidFill>
                  <a:schemeClr val="bg1"/>
                </a:solidFill>
                <a:latin typeface="+mn-ea"/>
              </a:rPr>
              <a:t>加速度计标定</a:t>
            </a:r>
            <a:endParaRPr lang="zh-CN" altLang="en-US" sz="1400">
              <a:solidFill>
                <a:schemeClr val="bg1"/>
              </a:solidFill>
              <a:latin typeface="+mn-ea"/>
            </a:endParaRPr>
          </a:p>
        </p:txBody>
      </p:sp>
      <p:graphicFrame>
        <p:nvGraphicFramePr>
          <p:cNvPr id="14" name="对象 -2147482559"/>
          <p:cNvGraphicFramePr>
            <a:graphicFrameLocks noChangeAspect="1"/>
          </p:cNvGraphicFramePr>
          <p:nvPr/>
        </p:nvGraphicFramePr>
        <p:xfrm>
          <a:off x="237490" y="3283268"/>
          <a:ext cx="3959860" cy="1014095"/>
        </p:xfrm>
        <a:graphic>
          <a:graphicData uri="http://schemas.openxmlformats.org/presentationml/2006/ole">
            <mc:AlternateContent xmlns:mc="http://schemas.openxmlformats.org/markup-compatibility/2006">
              <mc:Choice xmlns:v="urn:schemas-microsoft-com:vml" Requires="v">
                <p:oleObj spid="_x0000_s21" name="" r:id="rId8" imgW="3962400" imgH="1016000" progId="Equation.KSEE3">
                  <p:embed/>
                </p:oleObj>
              </mc:Choice>
              <mc:Fallback>
                <p:oleObj name="" r:id="rId8" imgW="3962400" imgH="1016000" progId="Equation.KSEE3">
                  <p:embed/>
                  <p:pic>
                    <p:nvPicPr>
                      <p:cNvPr id="0" name="图片 8"/>
                      <p:cNvPicPr/>
                      <p:nvPr/>
                    </p:nvPicPr>
                    <p:blipFill>
                      <a:blip r:embed="rId9"/>
                      <a:stretch>
                        <a:fillRect/>
                      </a:stretch>
                    </p:blipFill>
                    <p:spPr>
                      <a:xfrm>
                        <a:off x="237490" y="3283268"/>
                        <a:ext cx="3959860" cy="1014095"/>
                      </a:xfrm>
                      <a:prstGeom prst="rect">
                        <a:avLst/>
                      </a:prstGeom>
                      <a:solidFill>
                        <a:schemeClr val="bg1"/>
                      </a:solidFill>
                      <a:ln w="38100">
                        <a:noFill/>
                        <a:miter/>
                      </a:ln>
                    </p:spPr>
                  </p:pic>
                </p:oleObj>
              </mc:Fallback>
            </mc:AlternateContent>
          </a:graphicData>
        </a:graphic>
      </p:graphicFrame>
      <p:graphicFrame>
        <p:nvGraphicFramePr>
          <p:cNvPr id="22" name="对象 -2147482558"/>
          <p:cNvGraphicFramePr>
            <a:graphicFrameLocks noChangeAspect="1"/>
          </p:cNvGraphicFramePr>
          <p:nvPr/>
        </p:nvGraphicFramePr>
        <p:xfrm>
          <a:off x="624840" y="4356100"/>
          <a:ext cx="2505710" cy="304800"/>
        </p:xfrm>
        <a:graphic>
          <a:graphicData uri="http://schemas.openxmlformats.org/presentationml/2006/ole">
            <mc:AlternateContent xmlns:mc="http://schemas.openxmlformats.org/markup-compatibility/2006">
              <mc:Choice xmlns:v="urn:schemas-microsoft-com:vml" Requires="v">
                <p:oleObj spid="_x0000_s23" name="" r:id="rId10" imgW="2501900" imgH="304800" progId="Equation.KSEE3">
                  <p:embed/>
                </p:oleObj>
              </mc:Choice>
              <mc:Fallback>
                <p:oleObj name="" r:id="rId10" imgW="2501900" imgH="304800" progId="Equation.KSEE3">
                  <p:embed/>
                  <p:pic>
                    <p:nvPicPr>
                      <p:cNvPr id="0" name="图片 10"/>
                      <p:cNvPicPr/>
                      <p:nvPr/>
                    </p:nvPicPr>
                    <p:blipFill>
                      <a:blip r:embed="rId11"/>
                      <a:stretch>
                        <a:fillRect/>
                      </a:stretch>
                    </p:blipFill>
                    <p:spPr>
                      <a:xfrm>
                        <a:off x="624840" y="4356100"/>
                        <a:ext cx="2505710" cy="304800"/>
                      </a:xfrm>
                      <a:prstGeom prst="rect">
                        <a:avLst/>
                      </a:prstGeom>
                      <a:solidFill>
                        <a:schemeClr val="bg1"/>
                      </a:solidFill>
                      <a:ln w="38100">
                        <a:noFill/>
                        <a:miter/>
                      </a:ln>
                    </p:spPr>
                  </p:pic>
                </p:oleObj>
              </mc:Fallback>
            </mc:AlternateContent>
          </a:graphicData>
        </a:graphic>
      </p:graphicFrame>
      <p:graphicFrame>
        <p:nvGraphicFramePr>
          <p:cNvPr id="24" name="对象 -2147482554"/>
          <p:cNvGraphicFramePr>
            <a:graphicFrameLocks noChangeAspect="1"/>
          </p:cNvGraphicFramePr>
          <p:nvPr/>
        </p:nvGraphicFramePr>
        <p:xfrm>
          <a:off x="624205" y="4760595"/>
          <a:ext cx="2505710" cy="457200"/>
        </p:xfrm>
        <a:graphic>
          <a:graphicData uri="http://schemas.openxmlformats.org/presentationml/2006/ole">
            <mc:AlternateContent xmlns:mc="http://schemas.openxmlformats.org/markup-compatibility/2006">
              <mc:Choice xmlns:v="urn:schemas-microsoft-com:vml" Requires="v">
                <p:oleObj spid="_x0000_s25" name="" r:id="rId12" imgW="2501900" imgH="457200" progId="Equation.KSEE3">
                  <p:embed/>
                </p:oleObj>
              </mc:Choice>
              <mc:Fallback>
                <p:oleObj name="" r:id="rId12" imgW="2501900" imgH="457200" progId="Equation.KSEE3">
                  <p:embed/>
                  <p:pic>
                    <p:nvPicPr>
                      <p:cNvPr id="0" name="图片 11"/>
                      <p:cNvPicPr/>
                      <p:nvPr/>
                    </p:nvPicPr>
                    <p:blipFill>
                      <a:blip r:embed="rId13"/>
                      <a:stretch>
                        <a:fillRect/>
                      </a:stretch>
                    </p:blipFill>
                    <p:spPr>
                      <a:xfrm>
                        <a:off x="624205" y="4760595"/>
                        <a:ext cx="2505710" cy="457200"/>
                      </a:xfrm>
                      <a:prstGeom prst="rect">
                        <a:avLst/>
                      </a:prstGeom>
                      <a:solidFill>
                        <a:schemeClr val="bg1"/>
                      </a:solidFill>
                      <a:ln w="38100">
                        <a:noFill/>
                        <a:miter/>
                      </a:ln>
                    </p:spPr>
                  </p:pic>
                </p:oleObj>
              </mc:Fallback>
            </mc:AlternateContent>
          </a:graphicData>
        </a:graphic>
      </p:graphicFrame>
      <p:graphicFrame>
        <p:nvGraphicFramePr>
          <p:cNvPr id="26" name="对象 -2147482550"/>
          <p:cNvGraphicFramePr>
            <a:graphicFrameLocks noChangeAspect="1"/>
          </p:cNvGraphicFramePr>
          <p:nvPr/>
        </p:nvGraphicFramePr>
        <p:xfrm>
          <a:off x="4462780" y="3283268"/>
          <a:ext cx="4305300" cy="1014095"/>
        </p:xfrm>
        <a:graphic>
          <a:graphicData uri="http://schemas.openxmlformats.org/presentationml/2006/ole">
            <mc:AlternateContent xmlns:mc="http://schemas.openxmlformats.org/markup-compatibility/2006">
              <mc:Choice xmlns:v="urn:schemas-microsoft-com:vml" Requires="v">
                <p:oleObj spid="_x0000_s27" name="" r:id="rId14" imgW="4305300" imgH="1016000" progId="Equation.KSEE3">
                  <p:embed/>
                </p:oleObj>
              </mc:Choice>
              <mc:Fallback>
                <p:oleObj name="" r:id="rId14" imgW="4305300" imgH="1016000" progId="Equation.KSEE3">
                  <p:embed/>
                  <p:pic>
                    <p:nvPicPr>
                      <p:cNvPr id="0" name="图片 20"/>
                      <p:cNvPicPr/>
                      <p:nvPr/>
                    </p:nvPicPr>
                    <p:blipFill>
                      <a:blip r:embed="rId15"/>
                      <a:stretch>
                        <a:fillRect/>
                      </a:stretch>
                    </p:blipFill>
                    <p:spPr>
                      <a:xfrm>
                        <a:off x="4462780" y="3283268"/>
                        <a:ext cx="4305300" cy="1014095"/>
                      </a:xfrm>
                      <a:prstGeom prst="rect">
                        <a:avLst/>
                      </a:prstGeom>
                      <a:solidFill>
                        <a:schemeClr val="bg1"/>
                      </a:solidFill>
                      <a:ln w="38100">
                        <a:noFill/>
                        <a:miter/>
                      </a:ln>
                    </p:spPr>
                  </p:pic>
                </p:oleObj>
              </mc:Fallback>
            </mc:AlternateContent>
          </a:graphicData>
        </a:graphic>
      </p:graphicFrame>
      <p:graphicFrame>
        <p:nvGraphicFramePr>
          <p:cNvPr id="29" name="对象 -2147482538"/>
          <p:cNvGraphicFramePr>
            <a:graphicFrameLocks noChangeAspect="1"/>
          </p:cNvGraphicFramePr>
          <p:nvPr/>
        </p:nvGraphicFramePr>
        <p:xfrm>
          <a:off x="4643120" y="4409440"/>
          <a:ext cx="3708400" cy="251460"/>
        </p:xfrm>
        <a:graphic>
          <a:graphicData uri="http://schemas.openxmlformats.org/presentationml/2006/ole">
            <mc:AlternateContent xmlns:mc="http://schemas.openxmlformats.org/markup-compatibility/2006">
              <mc:Choice xmlns:v="urn:schemas-microsoft-com:vml" Requires="v">
                <p:oleObj spid="_x0000_s30" name="" r:id="rId16" imgW="3708400" imgH="254000" progId="Equation.KSEE3">
                  <p:embed/>
                </p:oleObj>
              </mc:Choice>
              <mc:Fallback>
                <p:oleObj name="" r:id="rId16" imgW="3708400" imgH="254000" progId="Equation.KSEE3">
                  <p:embed/>
                  <p:pic>
                    <p:nvPicPr>
                      <p:cNvPr id="0" name="图片 21"/>
                      <p:cNvPicPr/>
                      <p:nvPr/>
                    </p:nvPicPr>
                    <p:blipFill>
                      <a:blip r:embed="rId17"/>
                      <a:stretch>
                        <a:fillRect/>
                      </a:stretch>
                    </p:blipFill>
                    <p:spPr>
                      <a:xfrm>
                        <a:off x="4643120" y="4409440"/>
                        <a:ext cx="3708400" cy="251460"/>
                      </a:xfrm>
                      <a:prstGeom prst="rect">
                        <a:avLst/>
                      </a:prstGeom>
                      <a:solidFill>
                        <a:schemeClr val="bg1"/>
                      </a:solidFill>
                      <a:ln w="38100">
                        <a:noFill/>
                        <a:miter/>
                      </a:ln>
                    </p:spPr>
                  </p:pic>
                </p:oleObj>
              </mc:Fallback>
            </mc:AlternateContent>
          </a:graphicData>
        </a:graphic>
      </p:graphicFrame>
      <p:graphicFrame>
        <p:nvGraphicFramePr>
          <p:cNvPr id="31" name="对象 -2147482533"/>
          <p:cNvGraphicFramePr>
            <a:graphicFrameLocks noChangeAspect="1"/>
          </p:cNvGraphicFramePr>
          <p:nvPr/>
        </p:nvGraphicFramePr>
        <p:xfrm>
          <a:off x="5265103" y="4816475"/>
          <a:ext cx="1171575" cy="457200"/>
        </p:xfrm>
        <a:graphic>
          <a:graphicData uri="http://schemas.openxmlformats.org/presentationml/2006/ole">
            <mc:AlternateContent xmlns:mc="http://schemas.openxmlformats.org/markup-compatibility/2006">
              <mc:Choice xmlns:v="urn:schemas-microsoft-com:vml" Requires="v">
                <p:oleObj spid="_x0000_s16" name="" r:id="rId18" imgW="1168400" imgH="457200" progId="Equation.KSEE3">
                  <p:embed/>
                </p:oleObj>
              </mc:Choice>
              <mc:Fallback>
                <p:oleObj name="" r:id="rId18" imgW="1168400" imgH="457200" progId="Equation.KSEE3">
                  <p:embed/>
                  <p:pic>
                    <p:nvPicPr>
                      <p:cNvPr id="0" name="图片 22"/>
                      <p:cNvPicPr/>
                      <p:nvPr/>
                    </p:nvPicPr>
                    <p:blipFill>
                      <a:blip r:embed="rId19"/>
                      <a:stretch>
                        <a:fillRect/>
                      </a:stretch>
                    </p:blipFill>
                    <p:spPr>
                      <a:xfrm>
                        <a:off x="5265103" y="4816475"/>
                        <a:ext cx="1171575" cy="457200"/>
                      </a:xfrm>
                      <a:prstGeom prst="rect">
                        <a:avLst/>
                      </a:prstGeom>
                      <a:solidFill>
                        <a:schemeClr val="bg1"/>
                      </a:solidFill>
                      <a:ln w="38100">
                        <a:noFill/>
                        <a:miter/>
                      </a:ln>
                    </p:spPr>
                  </p:pic>
                </p:oleObj>
              </mc:Fallback>
            </mc:AlternateContent>
          </a:graphicData>
        </a:graphic>
      </p:graphicFrame>
      <p:graphicFrame>
        <p:nvGraphicFramePr>
          <p:cNvPr id="17" name="对象 -2147482528"/>
          <p:cNvGraphicFramePr>
            <a:graphicFrameLocks noChangeAspect="1"/>
          </p:cNvGraphicFramePr>
          <p:nvPr/>
        </p:nvGraphicFramePr>
        <p:xfrm>
          <a:off x="9062085" y="3283268"/>
          <a:ext cx="2997200" cy="1014095"/>
        </p:xfrm>
        <a:graphic>
          <a:graphicData uri="http://schemas.openxmlformats.org/presentationml/2006/ole">
            <mc:AlternateContent xmlns:mc="http://schemas.openxmlformats.org/markup-compatibility/2006">
              <mc:Choice xmlns:v="urn:schemas-microsoft-com:vml" Requires="v">
                <p:oleObj spid="_x0000_s34" name="" r:id="rId20" imgW="2997200" imgH="1016000" progId="Equation.KSEE3">
                  <p:embed/>
                </p:oleObj>
              </mc:Choice>
              <mc:Fallback>
                <p:oleObj name="" r:id="rId20" imgW="2997200" imgH="1016000" progId="Equation.KSEE3">
                  <p:embed/>
                  <p:pic>
                    <p:nvPicPr>
                      <p:cNvPr id="0" name="图片 23"/>
                      <p:cNvPicPr/>
                      <p:nvPr/>
                    </p:nvPicPr>
                    <p:blipFill>
                      <a:blip r:embed="rId21"/>
                      <a:stretch>
                        <a:fillRect/>
                      </a:stretch>
                    </p:blipFill>
                    <p:spPr>
                      <a:xfrm>
                        <a:off x="9062085" y="3283268"/>
                        <a:ext cx="2997200" cy="1014095"/>
                      </a:xfrm>
                      <a:prstGeom prst="rect">
                        <a:avLst/>
                      </a:prstGeom>
                      <a:solidFill>
                        <a:schemeClr val="bg1"/>
                      </a:solidFill>
                      <a:ln w="38100">
                        <a:noFill/>
                        <a:miter/>
                      </a:ln>
                    </p:spPr>
                  </p:pic>
                </p:oleObj>
              </mc:Fallback>
            </mc:AlternateContent>
          </a:graphicData>
        </a:graphic>
      </p:graphicFrame>
      <p:graphicFrame>
        <p:nvGraphicFramePr>
          <p:cNvPr id="35" name="对象 -2147482526"/>
          <p:cNvGraphicFramePr>
            <a:graphicFrameLocks noChangeAspect="1"/>
          </p:cNvGraphicFramePr>
          <p:nvPr/>
        </p:nvGraphicFramePr>
        <p:xfrm>
          <a:off x="9285288" y="4566285"/>
          <a:ext cx="2327275" cy="457200"/>
        </p:xfrm>
        <a:graphic>
          <a:graphicData uri="http://schemas.openxmlformats.org/presentationml/2006/ole">
            <mc:AlternateContent xmlns:mc="http://schemas.openxmlformats.org/markup-compatibility/2006">
              <mc:Choice xmlns:v="urn:schemas-microsoft-com:vml" Requires="v">
                <p:oleObj spid="_x0000_s36" name="" r:id="rId22" imgW="2324100" imgH="457200" progId="Equation.KSEE3">
                  <p:embed/>
                </p:oleObj>
              </mc:Choice>
              <mc:Fallback>
                <p:oleObj name="" r:id="rId22" imgW="2324100" imgH="457200" progId="Equation.KSEE3">
                  <p:embed/>
                  <p:pic>
                    <p:nvPicPr>
                      <p:cNvPr id="0" name="图片 24"/>
                      <p:cNvPicPr/>
                      <p:nvPr/>
                    </p:nvPicPr>
                    <p:blipFill>
                      <a:blip r:embed="rId23"/>
                      <a:stretch>
                        <a:fillRect/>
                      </a:stretch>
                    </p:blipFill>
                    <p:spPr>
                      <a:xfrm>
                        <a:off x="9285288" y="4566285"/>
                        <a:ext cx="2327275" cy="457200"/>
                      </a:xfrm>
                      <a:prstGeom prst="rect">
                        <a:avLst/>
                      </a:prstGeom>
                      <a:solidFill>
                        <a:schemeClr val="bg1"/>
                      </a:solidFill>
                      <a:ln w="38100">
                        <a:noFill/>
                        <a:miter/>
                      </a:ln>
                    </p:spPr>
                  </p:pic>
                </p:oleObj>
              </mc:Fallback>
            </mc:AlternateContent>
          </a:graphicData>
        </a:graphic>
      </p:graphicFrame>
      <p:sp>
        <p:nvSpPr>
          <p:cNvPr id="37" name="文本框 36"/>
          <p:cNvSpPr txBox="1"/>
          <p:nvPr/>
        </p:nvSpPr>
        <p:spPr>
          <a:xfrm>
            <a:off x="5599430" y="5329555"/>
            <a:ext cx="1504950" cy="306705"/>
          </a:xfrm>
          <a:prstGeom prst="rect">
            <a:avLst/>
          </a:prstGeom>
          <a:noFill/>
          <a:ln w="9525">
            <a:noFill/>
          </a:ln>
        </p:spPr>
        <p:txBody>
          <a:bodyPr wrap="square">
            <a:spAutoFit/>
          </a:bodyPr>
          <a:p>
            <a:pPr indent="127000"/>
            <a:r>
              <a:rPr lang="zh-CN" altLang="en-US" sz="1400">
                <a:solidFill>
                  <a:schemeClr val="bg1"/>
                </a:solidFill>
                <a:latin typeface="+mn-ea"/>
              </a:rPr>
              <a:t>陀螺仪标定</a:t>
            </a:r>
            <a:endParaRPr lang="zh-CN" altLang="en-US" sz="1400">
              <a:solidFill>
                <a:schemeClr val="bg1"/>
              </a:solidFill>
              <a:latin typeface="+mn-ea"/>
            </a:endParaRPr>
          </a:p>
        </p:txBody>
      </p:sp>
      <p:sp>
        <p:nvSpPr>
          <p:cNvPr id="38" name="文本框 37"/>
          <p:cNvSpPr txBox="1"/>
          <p:nvPr/>
        </p:nvSpPr>
        <p:spPr>
          <a:xfrm>
            <a:off x="9723120" y="5326380"/>
            <a:ext cx="1504950" cy="306705"/>
          </a:xfrm>
          <a:prstGeom prst="rect">
            <a:avLst/>
          </a:prstGeom>
          <a:noFill/>
          <a:ln w="9525">
            <a:noFill/>
          </a:ln>
        </p:spPr>
        <p:txBody>
          <a:bodyPr wrap="square">
            <a:spAutoFit/>
          </a:bodyPr>
          <a:p>
            <a:pPr indent="127000"/>
            <a:r>
              <a:rPr lang="zh-CN" altLang="en-US" sz="1400">
                <a:solidFill>
                  <a:schemeClr val="bg1"/>
                </a:solidFill>
                <a:latin typeface="+mn-ea"/>
              </a:rPr>
              <a:t>磁力计标定</a:t>
            </a:r>
            <a:endParaRPr lang="zh-CN" altLang="en-US" sz="1400">
              <a:solidFill>
                <a:schemeClr val="bg1"/>
              </a:solidFill>
              <a:latin typeface="+mn-ea"/>
            </a:endParaRPr>
          </a:p>
        </p:txBody>
      </p:sp>
      <p:sp>
        <p:nvSpPr>
          <p:cNvPr id="40" name="文本框 39"/>
          <p:cNvSpPr txBox="1"/>
          <p:nvPr/>
        </p:nvSpPr>
        <p:spPr>
          <a:xfrm>
            <a:off x="3934460" y="6593205"/>
            <a:ext cx="3683635" cy="245110"/>
          </a:xfrm>
          <a:prstGeom prst="rect">
            <a:avLst/>
          </a:prstGeom>
          <a:noFill/>
          <a:ln w="9525">
            <a:noFill/>
          </a:ln>
        </p:spPr>
        <p:txBody>
          <a:bodyPr wrap="square">
            <a:spAutoFit/>
          </a:bodyPr>
          <a:p>
            <a:pPr indent="0">
              <a:lnSpc>
                <a:spcPct val="100000"/>
              </a:lnSpc>
              <a:buFont typeface="Wingdings" panose="05000000000000000000" charset="0"/>
              <a:buNone/>
            </a:pPr>
            <a:r>
              <a:rPr lang="en-US" altLang="zh-CN" sz="1000" b="0">
                <a:solidFill>
                  <a:srgbClr val="FFFF00"/>
                </a:solidFill>
                <a:latin typeface="+mn-ea"/>
              </a:rPr>
              <a:t>* </a:t>
            </a:r>
            <a:r>
              <a:rPr lang="zh-CN" altLang="en-US" sz="1000" b="0">
                <a:solidFill>
                  <a:srgbClr val="FFFF00"/>
                </a:solidFill>
                <a:latin typeface="+mn-ea"/>
              </a:rPr>
              <a:t>关于</a:t>
            </a:r>
            <a:r>
              <a:rPr lang="en-US" altLang="zh-CN" sz="1000" b="0">
                <a:solidFill>
                  <a:srgbClr val="FFFF00"/>
                </a:solidFill>
                <a:latin typeface="+mn-ea"/>
              </a:rPr>
              <a:t>IMU</a:t>
            </a:r>
            <a:r>
              <a:rPr lang="zh-CN" altLang="en-US" sz="1000" b="0">
                <a:solidFill>
                  <a:srgbClr val="FFFF00"/>
                </a:solidFill>
                <a:latin typeface="+mn-ea"/>
              </a:rPr>
              <a:t>内参标定的具体讲解，请阅读书本</a:t>
            </a:r>
            <a:r>
              <a:rPr lang="en-US" sz="1000" b="0">
                <a:solidFill>
                  <a:srgbClr val="FFFF00"/>
                </a:solidFill>
                <a:latin typeface="+mn-ea"/>
              </a:rPr>
              <a:t>4.1.3</a:t>
            </a:r>
            <a:r>
              <a:rPr lang="zh-CN" altLang="en-US" sz="1000" b="0">
                <a:solidFill>
                  <a:srgbClr val="FFFF00"/>
                </a:solidFill>
                <a:latin typeface="+mn-ea"/>
              </a:rPr>
              <a:t>节的内容</a:t>
            </a:r>
            <a:endParaRPr lang="zh-CN" altLang="en-US" sz="1000" b="0">
              <a:solidFill>
                <a:srgbClr val="FFFF00"/>
              </a:solidFill>
              <a:latin typeface="+mn-ea"/>
            </a:endParaRPr>
          </a:p>
        </p:txBody>
      </p:sp>
    </p:spTree>
    <p:custDataLst>
      <p:tags r:id="rId2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linds(horizontal)">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par>
                                <p:cTn id="30" presetID="3" presetClass="entr" presetSubtype="1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linds(horizontal)">
                                      <p:cBhvr>
                                        <p:cTn id="32" dur="500"/>
                                        <p:tgtEl>
                                          <p:spTgt spid="22"/>
                                        </p:tgtEl>
                                      </p:cBhvr>
                                    </p:animEffect>
                                  </p:childTnLst>
                                </p:cTn>
                              </p:par>
                              <p:par>
                                <p:cTn id="33" presetID="3" presetClass="entr" presetSubtype="1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linds(horizontal)">
                                      <p:cBhvr>
                                        <p:cTn id="35" dur="500"/>
                                        <p:tgtEl>
                                          <p:spTgt spid="24"/>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blinds(horizontal)">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blinds(horizontal)">
                                      <p:cBhvr>
                                        <p:cTn id="43" dur="500"/>
                                        <p:tgtEl>
                                          <p:spTgt spid="26"/>
                                        </p:tgtEl>
                                      </p:cBhvr>
                                    </p:animEffect>
                                  </p:childTnLst>
                                </p:cTn>
                              </p:par>
                              <p:par>
                                <p:cTn id="44" presetID="3" presetClass="entr" presetSubtype="1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blinds(horizontal)">
                                      <p:cBhvr>
                                        <p:cTn id="46" dur="500"/>
                                        <p:tgtEl>
                                          <p:spTgt spid="29"/>
                                        </p:tgtEl>
                                      </p:cBhvr>
                                    </p:animEffect>
                                  </p:childTnLst>
                                </p:cTn>
                              </p:par>
                              <p:par>
                                <p:cTn id="47" presetID="3" presetClass="entr" presetSubtype="1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blinds(horizontal)">
                                      <p:cBhvr>
                                        <p:cTn id="49" dur="500"/>
                                        <p:tgtEl>
                                          <p:spTgt spid="31"/>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blinds(horizontal)">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par>
                                <p:cTn id="58" presetID="3" presetClass="entr" presetSubtype="1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blinds(horizontal)">
                                      <p:cBhvr>
                                        <p:cTn id="60" dur="500"/>
                                        <p:tgtEl>
                                          <p:spTgt spid="35"/>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blinds(horizontal)">
                                      <p:cBhvr>
                                        <p:cTn id="63" dur="500"/>
                                        <p:tgtEl>
                                          <p:spTgt spid="38"/>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blinds(horizontal)">
                                      <p:cBhvr>
                                        <p:cTn id="6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7" grpId="0"/>
      <p:bldP spid="38" grpId="0"/>
      <p:bldP spid="40" grpId="0"/>
      <p:bldP spid="4" grpId="0" animBg="1"/>
      <p:bldP spid="5" grpId="0" animBg="1"/>
      <p:bldP spid="32" grpId="0"/>
      <p:bldP spid="8" grpId="0" animBg="1"/>
      <p:bldP spid="9" grpId="0" animBg="1"/>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VINS</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VINS</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VINS</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4" name="右箭头 3"/>
          <p:cNvSpPr/>
          <p:nvPr>
            <p:custDataLst>
              <p:tags r:id="rId5"/>
            </p:custDataLst>
          </p:nvPr>
        </p:nvSpPr>
        <p:spPr>
          <a:xfrm>
            <a:off x="2107565" y="1733550"/>
            <a:ext cx="45085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647315" y="1531620"/>
            <a:ext cx="76200" cy="626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2691765" y="1454150"/>
            <a:ext cx="1313815" cy="737235"/>
          </a:xfrm>
          <a:prstGeom prst="rect">
            <a:avLst/>
          </a:prstGeom>
          <a:noFill/>
        </p:spPr>
        <p:txBody>
          <a:bodyPr wrap="none" rtlCol="0" anchor="t">
            <a:spAutoFit/>
          </a:bodyPr>
          <a:p>
            <a:pPr indent="0" algn="l">
              <a:buFont typeface="+mj-ea"/>
              <a:buNone/>
            </a:pPr>
            <a:r>
              <a:rPr lang="zh-CN" altLang="en-US" sz="1400">
                <a:solidFill>
                  <a:srgbClr val="FFFF00"/>
                </a:solidFill>
                <a:latin typeface="+mn-ea"/>
                <a:sym typeface="+mn-ea"/>
              </a:rPr>
              <a:t>标定</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数据融合</a:t>
            </a:r>
            <a:endParaRPr lang="zh-CN" altLang="en-US" sz="1400">
              <a:solidFill>
                <a:schemeClr val="bg1"/>
              </a:solidFill>
              <a:latin typeface="+mn-ea"/>
              <a:sym typeface="+mn-ea"/>
            </a:endParaRPr>
          </a:p>
          <a:p>
            <a:pPr indent="0" algn="l">
              <a:buFont typeface="+mj-ea"/>
              <a:buNone/>
            </a:pPr>
            <a:r>
              <a:rPr lang="en-US" altLang="zh-CN" sz="1400">
                <a:solidFill>
                  <a:schemeClr val="bg1"/>
                </a:solidFill>
                <a:latin typeface="+mn-ea"/>
                <a:sym typeface="+mn-ea"/>
              </a:rPr>
              <a:t>VINS</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sp>
        <p:nvSpPr>
          <p:cNvPr id="2" name="标题 1"/>
          <p:cNvSpPr>
            <a:spLocks noGrp="1"/>
          </p:cNvSpPr>
          <p:nvPr>
            <p:ph type="ctrTitle"/>
            <p:custDataLst>
              <p:tags r:id="rId6"/>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a:t>
            </a:r>
            <a:r>
              <a:rPr lang="en-US" altLang="zh-CN" sz="2000">
                <a:solidFill>
                  <a:srgbClr val="9CC2F0"/>
                </a:solidFill>
                <a:sym typeface="+mn-ea"/>
              </a:rPr>
              <a:t>2</a:t>
            </a:r>
            <a:r>
              <a:rPr lang="zh-CN" altLang="en-US" sz="2000">
                <a:solidFill>
                  <a:srgbClr val="9CC2F0"/>
                </a:solidFill>
                <a:sym typeface="+mn-ea"/>
              </a:rPr>
              <a:t> </a:t>
            </a:r>
            <a:r>
              <a:rPr lang="en-US" altLang="zh-CN" sz="2000">
                <a:solidFill>
                  <a:srgbClr val="9CC2F0"/>
                </a:solidFill>
                <a:sym typeface="+mn-ea"/>
              </a:rPr>
              <a:t>VINS</a:t>
            </a:r>
            <a:r>
              <a:rPr lang="zh-CN" altLang="en-US" sz="2000">
                <a:solidFill>
                  <a:srgbClr val="9CC2F0"/>
                </a:solidFill>
                <a:sym typeface="+mn-ea"/>
              </a:rPr>
              <a:t>算法</a:t>
            </a:r>
            <a:endParaRPr lang="zh-CN" altLang="en-US" sz="2000">
              <a:solidFill>
                <a:srgbClr val="9CC2F0"/>
              </a:solidFill>
            </a:endParaRPr>
          </a:p>
        </p:txBody>
      </p:sp>
      <p:sp>
        <p:nvSpPr>
          <p:cNvPr id="8" name="右箭头 7"/>
          <p:cNvSpPr/>
          <p:nvPr>
            <p:custDataLst>
              <p:tags r:id="rId7"/>
            </p:custDataLst>
          </p:nvPr>
        </p:nvSpPr>
        <p:spPr>
          <a:xfrm>
            <a:off x="3253740" y="1486535"/>
            <a:ext cx="75184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左大括号 8"/>
          <p:cNvSpPr/>
          <p:nvPr/>
        </p:nvSpPr>
        <p:spPr>
          <a:xfrm>
            <a:off x="4121150" y="1318895"/>
            <a:ext cx="76200" cy="5676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 name="文本框 9"/>
          <p:cNvSpPr txBox="1"/>
          <p:nvPr/>
        </p:nvSpPr>
        <p:spPr>
          <a:xfrm>
            <a:off x="4255770" y="1228725"/>
            <a:ext cx="2141855" cy="737235"/>
          </a:xfrm>
          <a:prstGeom prst="rect">
            <a:avLst/>
          </a:prstGeom>
          <a:noFill/>
        </p:spPr>
        <p:txBody>
          <a:bodyPr wrap="none" rtlCol="0" anchor="t">
            <a:spAutoFit/>
          </a:bodyPr>
          <a:p>
            <a:pPr indent="0" algn="l">
              <a:buFont typeface="+mj-ea"/>
              <a:buNone/>
            </a:pPr>
            <a:r>
              <a:rPr lang="en-US" altLang="zh-CN" sz="1400">
                <a:solidFill>
                  <a:schemeClr val="bg1"/>
                </a:solidFill>
                <a:latin typeface="+mn-ea"/>
                <a:sym typeface="+mn-ea"/>
              </a:rPr>
              <a:t>IMU</a:t>
            </a:r>
            <a:r>
              <a:rPr lang="zh-CN" altLang="en-US" sz="1400">
                <a:solidFill>
                  <a:schemeClr val="bg1"/>
                </a:solidFill>
                <a:latin typeface="+mn-ea"/>
                <a:sym typeface="+mn-ea"/>
              </a:rPr>
              <a:t>内参标定</a:t>
            </a:r>
            <a:endParaRPr lang="zh-CN" altLang="en-US" sz="1400">
              <a:solidFill>
                <a:schemeClr val="bg1"/>
              </a:solidFill>
              <a:latin typeface="+mn-ea"/>
              <a:sym typeface="+mn-ea"/>
            </a:endParaRPr>
          </a:p>
          <a:p>
            <a:pPr indent="0" algn="l">
              <a:buFont typeface="+mj-ea"/>
              <a:buNone/>
            </a:pPr>
            <a:r>
              <a:rPr lang="zh-CN" altLang="en-US" sz="1400">
                <a:solidFill>
                  <a:srgbClr val="FFFF00"/>
                </a:solidFill>
                <a:latin typeface="+mn-ea"/>
                <a:sym typeface="+mn-ea"/>
              </a:rPr>
              <a:t>单目相机内参标定</a:t>
            </a:r>
            <a:endParaRPr lang="zh-CN" altLang="en-US" sz="1400">
              <a:solidFill>
                <a:schemeClr val="bg1"/>
              </a:solidFill>
              <a:latin typeface="+mn-ea"/>
              <a:sym typeface="+mn-ea"/>
            </a:endParaRPr>
          </a:p>
          <a:p>
            <a:pPr indent="0" algn="l">
              <a:buFont typeface="+mj-ea"/>
              <a:buNone/>
            </a:pPr>
            <a:r>
              <a:rPr lang="en-US" altLang="zh-CN" sz="1400">
                <a:solidFill>
                  <a:schemeClr val="bg1"/>
                </a:solidFill>
                <a:latin typeface="+mn-ea"/>
                <a:sym typeface="+mn-ea"/>
              </a:rPr>
              <a:t>IMU</a:t>
            </a:r>
            <a:r>
              <a:rPr lang="zh-CN" altLang="en-US" sz="1400">
                <a:solidFill>
                  <a:schemeClr val="bg1"/>
                </a:solidFill>
                <a:latin typeface="+mn-ea"/>
                <a:sym typeface="+mn-ea"/>
              </a:rPr>
              <a:t>与单目相机外参标定</a:t>
            </a:r>
            <a:endParaRPr lang="zh-CN" altLang="en-US" sz="1400">
              <a:solidFill>
                <a:schemeClr val="bg1"/>
              </a:solidFill>
              <a:latin typeface="+mn-ea"/>
              <a:sym typeface="+mn-ea"/>
            </a:endParaRPr>
          </a:p>
        </p:txBody>
      </p:sp>
      <p:sp>
        <p:nvSpPr>
          <p:cNvPr id="40" name="文本框 39"/>
          <p:cNvSpPr txBox="1"/>
          <p:nvPr/>
        </p:nvSpPr>
        <p:spPr>
          <a:xfrm>
            <a:off x="3934460" y="6593205"/>
            <a:ext cx="3902710" cy="245110"/>
          </a:xfrm>
          <a:prstGeom prst="rect">
            <a:avLst/>
          </a:prstGeom>
          <a:noFill/>
          <a:ln w="9525">
            <a:noFill/>
          </a:ln>
        </p:spPr>
        <p:txBody>
          <a:bodyPr wrap="square">
            <a:spAutoFit/>
          </a:bodyPr>
          <a:p>
            <a:pPr indent="0">
              <a:lnSpc>
                <a:spcPct val="100000"/>
              </a:lnSpc>
              <a:buFont typeface="Wingdings" panose="05000000000000000000" charset="0"/>
              <a:buNone/>
            </a:pPr>
            <a:r>
              <a:rPr lang="en-US" altLang="zh-CN" sz="1000" b="0">
                <a:solidFill>
                  <a:srgbClr val="FFFF00"/>
                </a:solidFill>
                <a:latin typeface="+mn-ea"/>
              </a:rPr>
              <a:t>* </a:t>
            </a:r>
            <a:r>
              <a:rPr lang="zh-CN" altLang="en-US" sz="1000" b="0">
                <a:solidFill>
                  <a:srgbClr val="FFFF00"/>
                </a:solidFill>
                <a:latin typeface="+mn-ea"/>
              </a:rPr>
              <a:t>关于单目相机内参标定的具体讲解，请阅读书本</a:t>
            </a:r>
            <a:r>
              <a:rPr lang="en-US" sz="1000" b="0">
                <a:solidFill>
                  <a:srgbClr val="FFFF00"/>
                </a:solidFill>
                <a:latin typeface="+mn-ea"/>
              </a:rPr>
              <a:t>4.3.1</a:t>
            </a:r>
            <a:r>
              <a:rPr lang="zh-CN" altLang="en-US" sz="1000" b="0">
                <a:solidFill>
                  <a:srgbClr val="FFFF00"/>
                </a:solidFill>
                <a:latin typeface="+mn-ea"/>
              </a:rPr>
              <a:t>节的内容</a:t>
            </a:r>
            <a:endParaRPr lang="zh-CN" altLang="en-US" sz="1000" b="0">
              <a:solidFill>
                <a:srgbClr val="FFFF00"/>
              </a:solidFill>
              <a:latin typeface="+mn-ea"/>
            </a:endParaRPr>
          </a:p>
        </p:txBody>
      </p:sp>
      <p:graphicFrame>
        <p:nvGraphicFramePr>
          <p:cNvPr id="6" name="对象 -2147482054"/>
          <p:cNvGraphicFramePr>
            <a:graphicFrameLocks noChangeAspect="1"/>
          </p:cNvGraphicFramePr>
          <p:nvPr/>
        </p:nvGraphicFramePr>
        <p:xfrm>
          <a:off x="911225" y="4528185"/>
          <a:ext cx="4004310" cy="1276985"/>
        </p:xfrm>
        <a:graphic>
          <a:graphicData uri="http://schemas.openxmlformats.org/presentationml/2006/ole">
            <mc:AlternateContent xmlns:mc="http://schemas.openxmlformats.org/markup-compatibility/2006">
              <mc:Choice xmlns:v="urn:schemas-microsoft-com:vml" Requires="v">
                <p:oleObj spid="_x0000_s7" name="" r:id="rId8" imgW="2222500" imgH="711200" progId="Equation.KSEE3">
                  <p:embed/>
                </p:oleObj>
              </mc:Choice>
              <mc:Fallback>
                <p:oleObj name="" r:id="rId8" imgW="2222500" imgH="711200" progId="Equation.KSEE3">
                  <p:embed/>
                  <p:pic>
                    <p:nvPicPr>
                      <p:cNvPr id="0" name="图片 9"/>
                      <p:cNvPicPr/>
                      <p:nvPr/>
                    </p:nvPicPr>
                    <p:blipFill>
                      <a:blip r:embed="rId9"/>
                      <a:stretch>
                        <a:fillRect/>
                      </a:stretch>
                    </p:blipFill>
                    <p:spPr>
                      <a:xfrm>
                        <a:off x="911225" y="4528185"/>
                        <a:ext cx="4004310" cy="1276985"/>
                      </a:xfrm>
                      <a:prstGeom prst="rect">
                        <a:avLst/>
                      </a:prstGeom>
                      <a:solidFill>
                        <a:schemeClr val="bg1"/>
                      </a:solidFill>
                      <a:ln w="38100">
                        <a:noFill/>
                        <a:miter/>
                      </a:ln>
                    </p:spPr>
                  </p:pic>
                </p:oleObj>
              </mc:Fallback>
            </mc:AlternateContent>
          </a:graphicData>
        </a:graphic>
      </p:graphicFrame>
      <p:sp>
        <p:nvSpPr>
          <p:cNvPr id="19" name="文本框 18"/>
          <p:cNvSpPr txBox="1"/>
          <p:nvPr/>
        </p:nvSpPr>
        <p:spPr>
          <a:xfrm>
            <a:off x="2107565" y="5812790"/>
            <a:ext cx="145224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无畸变内参模型</a:t>
            </a:r>
            <a:endParaRPr lang="zh-CN" altLang="en-US" sz="1400" b="0">
              <a:solidFill>
                <a:srgbClr val="FFFF00"/>
              </a:solidFill>
              <a:latin typeface="+mn-ea"/>
            </a:endParaRPr>
          </a:p>
        </p:txBody>
      </p:sp>
      <p:graphicFrame>
        <p:nvGraphicFramePr>
          <p:cNvPr id="18" name="对象 -2147482039"/>
          <p:cNvGraphicFramePr>
            <a:graphicFrameLocks noChangeAspect="1"/>
          </p:cNvGraphicFramePr>
          <p:nvPr/>
        </p:nvGraphicFramePr>
        <p:xfrm>
          <a:off x="5916295" y="3233420"/>
          <a:ext cx="5050155" cy="2579370"/>
        </p:xfrm>
        <a:graphic>
          <a:graphicData uri="http://schemas.openxmlformats.org/presentationml/2006/ole">
            <mc:AlternateContent xmlns:mc="http://schemas.openxmlformats.org/markup-compatibility/2006">
              <mc:Choice xmlns:v="urn:schemas-microsoft-com:vml" Requires="v">
                <p:oleObj spid="_x0000_s20" name="" r:id="rId10" imgW="3745865" imgH="1905000" progId="Equation.KSEE3">
                  <p:embed/>
                </p:oleObj>
              </mc:Choice>
              <mc:Fallback>
                <p:oleObj name="" r:id="rId10" imgW="3745865" imgH="1905000" progId="Equation.KSEE3">
                  <p:embed/>
                  <p:pic>
                    <p:nvPicPr>
                      <p:cNvPr id="0" name="图片 20"/>
                      <p:cNvPicPr/>
                      <p:nvPr/>
                    </p:nvPicPr>
                    <p:blipFill>
                      <a:blip r:embed="rId11"/>
                      <a:stretch>
                        <a:fillRect/>
                      </a:stretch>
                    </p:blipFill>
                    <p:spPr>
                      <a:xfrm>
                        <a:off x="5916295" y="3233420"/>
                        <a:ext cx="5050155" cy="2579370"/>
                      </a:xfrm>
                      <a:prstGeom prst="rect">
                        <a:avLst/>
                      </a:prstGeom>
                      <a:solidFill>
                        <a:schemeClr val="bg1"/>
                      </a:solidFill>
                      <a:ln w="38100">
                        <a:noFill/>
                        <a:miter/>
                      </a:ln>
                    </p:spPr>
                  </p:pic>
                </p:oleObj>
              </mc:Fallback>
            </mc:AlternateContent>
          </a:graphicData>
        </a:graphic>
      </p:graphicFrame>
      <p:sp>
        <p:nvSpPr>
          <p:cNvPr id="33" name="文本框 32"/>
          <p:cNvSpPr txBox="1"/>
          <p:nvPr/>
        </p:nvSpPr>
        <p:spPr>
          <a:xfrm>
            <a:off x="7715250" y="5812790"/>
            <a:ext cx="145224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畸变内参模型</a:t>
            </a:r>
            <a:endParaRPr lang="zh-CN" altLang="en-US" sz="1400" b="0">
              <a:solidFill>
                <a:srgbClr val="FFFF00"/>
              </a:solidFill>
              <a:latin typeface="+mn-ea"/>
            </a:endParaRPr>
          </a:p>
        </p:txBody>
      </p:sp>
      <p:pic>
        <p:nvPicPr>
          <p:cNvPr id="39" name="图片 38" descr="图片31"/>
          <p:cNvPicPr>
            <a:picLocks noChangeAspect="1"/>
          </p:cNvPicPr>
          <p:nvPr/>
        </p:nvPicPr>
        <p:blipFill>
          <a:blip r:embed="rId12"/>
          <a:stretch>
            <a:fillRect/>
          </a:stretch>
        </p:blipFill>
        <p:spPr>
          <a:xfrm>
            <a:off x="6858000" y="494030"/>
            <a:ext cx="3322955" cy="2615565"/>
          </a:xfrm>
          <a:prstGeom prst="rect">
            <a:avLst/>
          </a:prstGeom>
        </p:spPr>
      </p:pic>
    </p:spTree>
    <p:custDataLst>
      <p:tags r:id="rId1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linds(horizontal)">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blinds(horizontal)">
                                      <p:cBhvr>
                                        <p:cTn id="2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3" grpId="0"/>
      <p:bldP spid="40"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VINS</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VINS</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VINS</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4" name="右箭头 3"/>
          <p:cNvSpPr/>
          <p:nvPr>
            <p:custDataLst>
              <p:tags r:id="rId5"/>
            </p:custDataLst>
          </p:nvPr>
        </p:nvSpPr>
        <p:spPr>
          <a:xfrm>
            <a:off x="2107565" y="1733550"/>
            <a:ext cx="45085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647315" y="1531620"/>
            <a:ext cx="76200" cy="626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2691765" y="1454150"/>
            <a:ext cx="1313815" cy="737235"/>
          </a:xfrm>
          <a:prstGeom prst="rect">
            <a:avLst/>
          </a:prstGeom>
          <a:noFill/>
        </p:spPr>
        <p:txBody>
          <a:bodyPr wrap="none" rtlCol="0" anchor="t">
            <a:spAutoFit/>
          </a:bodyPr>
          <a:p>
            <a:pPr indent="0" algn="l">
              <a:buFont typeface="+mj-ea"/>
              <a:buNone/>
            </a:pPr>
            <a:r>
              <a:rPr lang="zh-CN" altLang="en-US" sz="1400">
                <a:solidFill>
                  <a:srgbClr val="FFFF00"/>
                </a:solidFill>
                <a:latin typeface="+mn-ea"/>
                <a:sym typeface="+mn-ea"/>
              </a:rPr>
              <a:t>标定</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数据融合</a:t>
            </a:r>
            <a:endParaRPr lang="zh-CN" altLang="en-US" sz="1400">
              <a:solidFill>
                <a:schemeClr val="bg1"/>
              </a:solidFill>
              <a:latin typeface="+mn-ea"/>
              <a:sym typeface="+mn-ea"/>
            </a:endParaRPr>
          </a:p>
          <a:p>
            <a:pPr indent="0" algn="l">
              <a:buFont typeface="+mj-ea"/>
              <a:buNone/>
            </a:pPr>
            <a:r>
              <a:rPr lang="en-US" altLang="zh-CN" sz="1400">
                <a:solidFill>
                  <a:schemeClr val="bg1"/>
                </a:solidFill>
                <a:latin typeface="+mn-ea"/>
                <a:sym typeface="+mn-ea"/>
              </a:rPr>
              <a:t>VINS</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sp>
        <p:nvSpPr>
          <p:cNvPr id="2" name="标题 1"/>
          <p:cNvSpPr>
            <a:spLocks noGrp="1"/>
          </p:cNvSpPr>
          <p:nvPr>
            <p:ph type="ctrTitle"/>
            <p:custDataLst>
              <p:tags r:id="rId6"/>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a:t>
            </a:r>
            <a:r>
              <a:rPr lang="en-US" altLang="zh-CN" sz="2000">
                <a:solidFill>
                  <a:srgbClr val="9CC2F0"/>
                </a:solidFill>
                <a:sym typeface="+mn-ea"/>
              </a:rPr>
              <a:t>2</a:t>
            </a:r>
            <a:r>
              <a:rPr lang="zh-CN" altLang="en-US" sz="2000">
                <a:solidFill>
                  <a:srgbClr val="9CC2F0"/>
                </a:solidFill>
                <a:sym typeface="+mn-ea"/>
              </a:rPr>
              <a:t> </a:t>
            </a:r>
            <a:r>
              <a:rPr lang="en-US" altLang="zh-CN" sz="2000">
                <a:solidFill>
                  <a:srgbClr val="9CC2F0"/>
                </a:solidFill>
                <a:sym typeface="+mn-ea"/>
              </a:rPr>
              <a:t>VINS</a:t>
            </a:r>
            <a:r>
              <a:rPr lang="zh-CN" altLang="en-US" sz="2000">
                <a:solidFill>
                  <a:srgbClr val="9CC2F0"/>
                </a:solidFill>
                <a:sym typeface="+mn-ea"/>
              </a:rPr>
              <a:t>算法</a:t>
            </a:r>
            <a:endParaRPr lang="zh-CN" altLang="en-US" sz="2000">
              <a:solidFill>
                <a:srgbClr val="9CC2F0"/>
              </a:solidFill>
            </a:endParaRPr>
          </a:p>
        </p:txBody>
      </p:sp>
      <p:sp>
        <p:nvSpPr>
          <p:cNvPr id="8" name="右箭头 7"/>
          <p:cNvSpPr/>
          <p:nvPr>
            <p:custDataLst>
              <p:tags r:id="rId7"/>
            </p:custDataLst>
          </p:nvPr>
        </p:nvSpPr>
        <p:spPr>
          <a:xfrm>
            <a:off x="3253740" y="1486535"/>
            <a:ext cx="75184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左大括号 8"/>
          <p:cNvSpPr/>
          <p:nvPr/>
        </p:nvSpPr>
        <p:spPr>
          <a:xfrm>
            <a:off x="4121150" y="1318895"/>
            <a:ext cx="76200" cy="5676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 name="文本框 9"/>
          <p:cNvSpPr txBox="1"/>
          <p:nvPr/>
        </p:nvSpPr>
        <p:spPr>
          <a:xfrm>
            <a:off x="4255770" y="1228725"/>
            <a:ext cx="2141855" cy="737235"/>
          </a:xfrm>
          <a:prstGeom prst="rect">
            <a:avLst/>
          </a:prstGeom>
          <a:noFill/>
        </p:spPr>
        <p:txBody>
          <a:bodyPr wrap="none" rtlCol="0" anchor="t">
            <a:spAutoFit/>
          </a:bodyPr>
          <a:p>
            <a:pPr indent="0" algn="l">
              <a:buFont typeface="+mj-ea"/>
              <a:buNone/>
            </a:pPr>
            <a:r>
              <a:rPr lang="en-US" altLang="zh-CN" sz="1400">
                <a:solidFill>
                  <a:schemeClr val="bg1"/>
                </a:solidFill>
                <a:latin typeface="+mn-ea"/>
                <a:sym typeface="+mn-ea"/>
              </a:rPr>
              <a:t>IMU</a:t>
            </a:r>
            <a:r>
              <a:rPr lang="zh-CN" altLang="en-US" sz="1400">
                <a:solidFill>
                  <a:schemeClr val="bg1"/>
                </a:solidFill>
                <a:latin typeface="+mn-ea"/>
                <a:sym typeface="+mn-ea"/>
              </a:rPr>
              <a:t>内参标定</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单目相机内参标定</a:t>
            </a:r>
            <a:endParaRPr lang="zh-CN" altLang="en-US" sz="1400">
              <a:solidFill>
                <a:schemeClr val="bg1"/>
              </a:solidFill>
              <a:latin typeface="+mn-ea"/>
              <a:sym typeface="+mn-ea"/>
            </a:endParaRPr>
          </a:p>
          <a:p>
            <a:pPr indent="0" algn="l">
              <a:buFont typeface="+mj-ea"/>
              <a:buNone/>
            </a:pPr>
            <a:r>
              <a:rPr lang="en-US" altLang="zh-CN" sz="1400">
                <a:solidFill>
                  <a:srgbClr val="FFFF00"/>
                </a:solidFill>
                <a:latin typeface="+mn-ea"/>
                <a:sym typeface="+mn-ea"/>
              </a:rPr>
              <a:t>IMU</a:t>
            </a:r>
            <a:r>
              <a:rPr lang="zh-CN" altLang="en-US" sz="1400">
                <a:solidFill>
                  <a:srgbClr val="FFFF00"/>
                </a:solidFill>
                <a:latin typeface="+mn-ea"/>
                <a:sym typeface="+mn-ea"/>
              </a:rPr>
              <a:t>与单目相机外参标定</a:t>
            </a:r>
            <a:endParaRPr lang="zh-CN" altLang="en-US" sz="1400">
              <a:solidFill>
                <a:srgbClr val="FFFF00"/>
              </a:solidFill>
              <a:latin typeface="+mn-ea"/>
              <a:sym typeface="+mn-ea"/>
            </a:endParaRPr>
          </a:p>
        </p:txBody>
      </p:sp>
      <p:pic>
        <p:nvPicPr>
          <p:cNvPr id="12" name="图片 11" descr="图片3"/>
          <p:cNvPicPr>
            <a:picLocks noChangeAspect="1"/>
          </p:cNvPicPr>
          <p:nvPr/>
        </p:nvPicPr>
        <p:blipFill>
          <a:blip r:embed="rId8"/>
          <a:stretch>
            <a:fillRect/>
          </a:stretch>
        </p:blipFill>
        <p:spPr>
          <a:xfrm>
            <a:off x="387985" y="2875280"/>
            <a:ext cx="5344795" cy="3094990"/>
          </a:xfrm>
          <a:prstGeom prst="rect">
            <a:avLst/>
          </a:prstGeom>
        </p:spPr>
      </p:pic>
      <p:sp>
        <p:nvSpPr>
          <p:cNvPr id="14" name="文本框 13"/>
          <p:cNvSpPr txBox="1"/>
          <p:nvPr/>
        </p:nvSpPr>
        <p:spPr>
          <a:xfrm>
            <a:off x="2391410" y="5920740"/>
            <a:ext cx="955040" cy="398780"/>
          </a:xfrm>
          <a:prstGeom prst="rect">
            <a:avLst/>
          </a:prstGeom>
          <a:noFill/>
          <a:ln w="9525">
            <a:noFill/>
          </a:ln>
        </p:spPr>
        <p:txBody>
          <a:bodyPr wrap="square">
            <a:spAutoFit/>
          </a:bodyPr>
          <a:p>
            <a:pPr indent="0">
              <a:lnSpc>
                <a:spcPct val="200000"/>
              </a:lnSpc>
              <a:buFont typeface="Wingdings" panose="05000000000000000000" charset="0"/>
              <a:buNone/>
            </a:pPr>
            <a:r>
              <a:rPr sz="1000" b="0">
                <a:solidFill>
                  <a:schemeClr val="bg1"/>
                </a:solidFill>
                <a:latin typeface="+mn-ea"/>
              </a:rPr>
              <a:t>离线外参标定</a:t>
            </a:r>
            <a:endParaRPr sz="1000" b="0">
              <a:solidFill>
                <a:schemeClr val="bg1"/>
              </a:solidFill>
              <a:latin typeface="+mn-ea"/>
            </a:endParaRPr>
          </a:p>
        </p:txBody>
      </p:sp>
      <p:graphicFrame>
        <p:nvGraphicFramePr>
          <p:cNvPr id="16" name="对象 -2147479326"/>
          <p:cNvGraphicFramePr>
            <a:graphicFrameLocks noChangeAspect="1"/>
          </p:cNvGraphicFramePr>
          <p:nvPr/>
        </p:nvGraphicFramePr>
        <p:xfrm>
          <a:off x="6345873" y="3250248"/>
          <a:ext cx="3514725" cy="239395"/>
        </p:xfrm>
        <a:graphic>
          <a:graphicData uri="http://schemas.openxmlformats.org/presentationml/2006/ole">
            <mc:AlternateContent xmlns:mc="http://schemas.openxmlformats.org/markup-compatibility/2006">
              <mc:Choice xmlns:v="urn:schemas-microsoft-com:vml" Requires="v">
                <p:oleObj spid="_x0000_s3076" name="" r:id="rId9" imgW="3517265" imgH="241300" progId="Equation.KSEE3">
                  <p:embed/>
                </p:oleObj>
              </mc:Choice>
              <mc:Fallback>
                <p:oleObj name="" r:id="rId9" imgW="3517265" imgH="241300" progId="Equation.KSEE3">
                  <p:embed/>
                  <p:pic>
                    <p:nvPicPr>
                      <p:cNvPr id="0" name="图片 3075"/>
                      <p:cNvPicPr/>
                      <p:nvPr/>
                    </p:nvPicPr>
                    <p:blipFill>
                      <a:blip r:embed="rId10"/>
                      <a:stretch>
                        <a:fillRect/>
                      </a:stretch>
                    </p:blipFill>
                    <p:spPr>
                      <a:xfrm>
                        <a:off x="6345873" y="3250248"/>
                        <a:ext cx="3514725" cy="239395"/>
                      </a:xfrm>
                      <a:prstGeom prst="rect">
                        <a:avLst/>
                      </a:prstGeom>
                      <a:solidFill>
                        <a:schemeClr val="bg1"/>
                      </a:solidFill>
                      <a:ln w="38100">
                        <a:noFill/>
                        <a:miter/>
                      </a:ln>
                    </p:spPr>
                  </p:pic>
                </p:oleObj>
              </mc:Fallback>
            </mc:AlternateContent>
          </a:graphicData>
        </a:graphic>
      </p:graphicFrame>
      <p:graphicFrame>
        <p:nvGraphicFramePr>
          <p:cNvPr id="17" name="对象 -2147479325"/>
          <p:cNvGraphicFramePr>
            <a:graphicFrameLocks noChangeAspect="1"/>
          </p:cNvGraphicFramePr>
          <p:nvPr/>
        </p:nvGraphicFramePr>
        <p:xfrm>
          <a:off x="6560820" y="3629343"/>
          <a:ext cx="3187700" cy="238125"/>
        </p:xfrm>
        <a:graphic>
          <a:graphicData uri="http://schemas.openxmlformats.org/presentationml/2006/ole">
            <mc:AlternateContent xmlns:mc="http://schemas.openxmlformats.org/markup-compatibility/2006">
              <mc:Choice xmlns:v="urn:schemas-microsoft-com:vml" Requires="v">
                <p:oleObj spid="_x0000_s21" name="" r:id="rId11" imgW="3187700" imgH="228600" progId="Equation.KSEE3">
                  <p:embed/>
                </p:oleObj>
              </mc:Choice>
              <mc:Fallback>
                <p:oleObj name="" r:id="rId11" imgW="3187700" imgH="228600" progId="Equation.KSEE3">
                  <p:embed/>
                  <p:pic>
                    <p:nvPicPr>
                      <p:cNvPr id="0" name="图片 9"/>
                      <p:cNvPicPr/>
                      <p:nvPr/>
                    </p:nvPicPr>
                    <p:blipFill>
                      <a:blip r:embed="rId12"/>
                      <a:stretch>
                        <a:fillRect/>
                      </a:stretch>
                    </p:blipFill>
                    <p:spPr>
                      <a:xfrm>
                        <a:off x="6560820" y="3629343"/>
                        <a:ext cx="3187700" cy="238125"/>
                      </a:xfrm>
                      <a:prstGeom prst="rect">
                        <a:avLst/>
                      </a:prstGeom>
                      <a:solidFill>
                        <a:schemeClr val="bg1"/>
                      </a:solidFill>
                      <a:ln w="38100">
                        <a:noFill/>
                        <a:miter/>
                      </a:ln>
                    </p:spPr>
                  </p:pic>
                </p:oleObj>
              </mc:Fallback>
            </mc:AlternateContent>
          </a:graphicData>
        </a:graphic>
      </p:graphicFrame>
      <p:graphicFrame>
        <p:nvGraphicFramePr>
          <p:cNvPr id="22" name="对象 -2147479324"/>
          <p:cNvGraphicFramePr>
            <a:graphicFrameLocks noChangeAspect="1"/>
          </p:cNvGraphicFramePr>
          <p:nvPr/>
        </p:nvGraphicFramePr>
        <p:xfrm>
          <a:off x="6511290" y="3960813"/>
          <a:ext cx="3312160" cy="238125"/>
        </p:xfrm>
        <a:graphic>
          <a:graphicData uri="http://schemas.openxmlformats.org/presentationml/2006/ole">
            <mc:AlternateContent xmlns:mc="http://schemas.openxmlformats.org/markup-compatibility/2006">
              <mc:Choice xmlns:v="urn:schemas-microsoft-com:vml" Requires="v">
                <p:oleObj spid="_x0000_s23" name="" r:id="rId13" imgW="3314700" imgH="228600" progId="Equation.KSEE3">
                  <p:embed/>
                </p:oleObj>
              </mc:Choice>
              <mc:Fallback>
                <p:oleObj name="" r:id="rId13" imgW="3314700" imgH="228600" progId="Equation.KSEE3">
                  <p:embed/>
                  <p:pic>
                    <p:nvPicPr>
                      <p:cNvPr id="0" name="图片 10"/>
                      <p:cNvPicPr/>
                      <p:nvPr/>
                    </p:nvPicPr>
                    <p:blipFill>
                      <a:blip r:embed="rId14"/>
                      <a:stretch>
                        <a:fillRect/>
                      </a:stretch>
                    </p:blipFill>
                    <p:spPr>
                      <a:xfrm>
                        <a:off x="6511290" y="3960813"/>
                        <a:ext cx="3312160" cy="238125"/>
                      </a:xfrm>
                      <a:prstGeom prst="rect">
                        <a:avLst/>
                      </a:prstGeom>
                      <a:solidFill>
                        <a:schemeClr val="bg1"/>
                      </a:solidFill>
                      <a:ln w="38100">
                        <a:noFill/>
                        <a:miter/>
                      </a:ln>
                    </p:spPr>
                  </p:pic>
                </p:oleObj>
              </mc:Fallback>
            </mc:AlternateContent>
          </a:graphicData>
        </a:graphic>
      </p:graphicFrame>
      <p:graphicFrame>
        <p:nvGraphicFramePr>
          <p:cNvPr id="24" name="对象 -2147479308"/>
          <p:cNvGraphicFramePr>
            <a:graphicFrameLocks noChangeAspect="1"/>
          </p:cNvGraphicFramePr>
          <p:nvPr/>
        </p:nvGraphicFramePr>
        <p:xfrm>
          <a:off x="7619683" y="4292600"/>
          <a:ext cx="1685925" cy="340360"/>
        </p:xfrm>
        <a:graphic>
          <a:graphicData uri="http://schemas.openxmlformats.org/presentationml/2006/ole">
            <mc:AlternateContent xmlns:mc="http://schemas.openxmlformats.org/markup-compatibility/2006">
              <mc:Choice xmlns:v="urn:schemas-microsoft-com:vml" Requires="v">
                <p:oleObj spid="_x0000_s25" name="" r:id="rId15" imgW="1688465" imgH="342900" progId="Equation.KSEE3">
                  <p:embed/>
                </p:oleObj>
              </mc:Choice>
              <mc:Fallback>
                <p:oleObj name="" r:id="rId15" imgW="1688465" imgH="342900" progId="Equation.KSEE3">
                  <p:embed/>
                  <p:pic>
                    <p:nvPicPr>
                      <p:cNvPr id="0" name="图片 11"/>
                      <p:cNvPicPr/>
                      <p:nvPr/>
                    </p:nvPicPr>
                    <p:blipFill>
                      <a:blip r:embed="rId16"/>
                      <a:stretch>
                        <a:fillRect/>
                      </a:stretch>
                    </p:blipFill>
                    <p:spPr>
                      <a:xfrm>
                        <a:off x="7619683" y="4292600"/>
                        <a:ext cx="1685925" cy="340360"/>
                      </a:xfrm>
                      <a:prstGeom prst="rect">
                        <a:avLst/>
                      </a:prstGeom>
                      <a:solidFill>
                        <a:schemeClr val="bg1"/>
                      </a:solidFill>
                      <a:ln w="38100">
                        <a:noFill/>
                        <a:miter/>
                      </a:ln>
                    </p:spPr>
                  </p:pic>
                </p:oleObj>
              </mc:Fallback>
            </mc:AlternateContent>
          </a:graphicData>
        </a:graphic>
      </p:graphicFrame>
      <p:sp>
        <p:nvSpPr>
          <p:cNvPr id="26" name="文本框 25"/>
          <p:cNvSpPr txBox="1"/>
          <p:nvPr/>
        </p:nvSpPr>
        <p:spPr>
          <a:xfrm>
            <a:off x="8278495" y="2781300"/>
            <a:ext cx="58801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实测值</a:t>
            </a:r>
            <a:endParaRPr lang="zh-CN" altLang="en-US" sz="1000" b="0">
              <a:solidFill>
                <a:srgbClr val="FFFF00"/>
              </a:solidFill>
              <a:latin typeface="+mn-ea"/>
            </a:endParaRPr>
          </a:p>
        </p:txBody>
      </p:sp>
      <p:sp>
        <p:nvSpPr>
          <p:cNvPr id="27" name="文本框 26"/>
          <p:cNvSpPr txBox="1"/>
          <p:nvPr/>
        </p:nvSpPr>
        <p:spPr>
          <a:xfrm>
            <a:off x="9070340" y="2781300"/>
            <a:ext cx="78994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重投影值</a:t>
            </a:r>
            <a:endParaRPr lang="zh-CN" altLang="en-US" sz="1000" b="0">
              <a:solidFill>
                <a:srgbClr val="FFFF00"/>
              </a:solidFill>
              <a:latin typeface="+mn-ea"/>
            </a:endParaRPr>
          </a:p>
        </p:txBody>
      </p:sp>
      <p:sp>
        <p:nvSpPr>
          <p:cNvPr id="29" name="文本框 28"/>
          <p:cNvSpPr txBox="1"/>
          <p:nvPr/>
        </p:nvSpPr>
        <p:spPr>
          <a:xfrm>
            <a:off x="6903085" y="5229225"/>
            <a:ext cx="2167255" cy="398780"/>
          </a:xfrm>
          <a:prstGeom prst="rect">
            <a:avLst/>
          </a:prstGeom>
          <a:noFill/>
          <a:ln w="9525">
            <a:noFill/>
          </a:ln>
        </p:spPr>
        <p:txBody>
          <a:bodyPr wrap="square">
            <a:spAutoFit/>
          </a:bodyPr>
          <a:p>
            <a:pPr indent="0">
              <a:lnSpc>
                <a:spcPct val="200000"/>
              </a:lnSpc>
              <a:buFont typeface="Wingdings" panose="05000000000000000000" charset="0"/>
              <a:buNone/>
            </a:pPr>
            <a:r>
              <a:rPr sz="1000" b="0">
                <a:solidFill>
                  <a:schemeClr val="bg1"/>
                </a:solidFill>
                <a:latin typeface="+mn-ea"/>
              </a:rPr>
              <a:t>离线外参标定</a:t>
            </a:r>
            <a:r>
              <a:rPr lang="en-US" sz="1000" b="0">
                <a:solidFill>
                  <a:schemeClr val="bg1"/>
                </a:solidFill>
                <a:latin typeface="+mn-ea"/>
              </a:rPr>
              <a:t>   </a:t>
            </a:r>
            <a:r>
              <a:rPr lang="en-US" sz="1000" b="0">
                <a:solidFill>
                  <a:srgbClr val="FF0000"/>
                </a:solidFill>
                <a:latin typeface="+mn-ea"/>
              </a:rPr>
              <a:t> VS</a:t>
            </a:r>
            <a:r>
              <a:rPr lang="en-US" sz="1000" b="0">
                <a:solidFill>
                  <a:schemeClr val="bg1"/>
                </a:solidFill>
                <a:latin typeface="+mn-ea"/>
              </a:rPr>
              <a:t>    </a:t>
            </a:r>
            <a:r>
              <a:rPr lang="zh-CN" altLang="en-US" sz="1000" b="0">
                <a:solidFill>
                  <a:schemeClr val="bg1"/>
                </a:solidFill>
                <a:latin typeface="+mn-ea"/>
              </a:rPr>
              <a:t>在线外参标定</a:t>
            </a:r>
            <a:r>
              <a:rPr lang="en-US" sz="1000" b="0">
                <a:solidFill>
                  <a:schemeClr val="bg1"/>
                </a:solidFill>
                <a:latin typeface="+mn-ea"/>
              </a:rPr>
              <a:t>                      </a:t>
            </a:r>
            <a:endParaRPr lang="en-US" sz="1000" b="0">
              <a:solidFill>
                <a:schemeClr val="bg1"/>
              </a:solidFill>
              <a:latin typeface="+mn-ea"/>
            </a:endParaRPr>
          </a:p>
        </p:txBody>
      </p:sp>
      <p:sp>
        <p:nvSpPr>
          <p:cNvPr id="30" name="文本框 29"/>
          <p:cNvSpPr txBox="1"/>
          <p:nvPr/>
        </p:nvSpPr>
        <p:spPr>
          <a:xfrm>
            <a:off x="4232910" y="6452235"/>
            <a:ext cx="2450465" cy="39878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000" b="0">
                <a:solidFill>
                  <a:srgbClr val="FDF731"/>
                </a:solidFill>
                <a:latin typeface="+mn-ea"/>
              </a:rPr>
              <a:t>* </a:t>
            </a:r>
            <a:r>
              <a:rPr lang="zh-CN" altLang="en-US" sz="1000" b="0">
                <a:solidFill>
                  <a:srgbClr val="FDF731"/>
                </a:solidFill>
                <a:latin typeface="+mn-ea"/>
              </a:rPr>
              <a:t>特别注意内参与外参的区别</a:t>
            </a:r>
            <a:endParaRPr lang="zh-CN" altLang="en-US" sz="1000" b="0">
              <a:solidFill>
                <a:srgbClr val="FDF731"/>
              </a:solidFill>
              <a:latin typeface="+mn-ea"/>
            </a:endParaRPr>
          </a:p>
        </p:txBody>
      </p:sp>
    </p:spTree>
    <p:custDataLst>
      <p:tags r:id="rId1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ntr" presetSubtype="1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par>
                                <p:cTn id="19" presetID="3" presetClass="entr" presetSubtype="1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linds(horizontal)">
                                      <p:cBhvr>
                                        <p:cTn id="21" dur="500"/>
                                        <p:tgtEl>
                                          <p:spTgt spid="22"/>
                                        </p:tgtEl>
                                      </p:cBhvr>
                                    </p:animEffect>
                                  </p:childTnLst>
                                </p:cTn>
                              </p:par>
                              <p:par>
                                <p:cTn id="22" presetID="3" presetClass="entr" presetSubtype="1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blinds(horizontal)">
                                      <p:cBhvr>
                                        <p:cTn id="24" dur="500"/>
                                        <p:tgtEl>
                                          <p:spTgt spid="24"/>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linds(horizontal)">
                                      <p:cBhvr>
                                        <p:cTn id="27" dur="500"/>
                                        <p:tgtEl>
                                          <p:spTgt spid="26"/>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blinds(horizontal)">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blinds(horizontal)">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blinds(horizontal)">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27" grpId="0"/>
      <p:bldP spid="29" grpId="0"/>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VINS</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VINS</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VINS</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4" name="右箭头 3"/>
          <p:cNvSpPr/>
          <p:nvPr>
            <p:custDataLst>
              <p:tags r:id="rId5"/>
            </p:custDataLst>
          </p:nvPr>
        </p:nvSpPr>
        <p:spPr>
          <a:xfrm>
            <a:off x="2107565" y="1733550"/>
            <a:ext cx="45085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647315" y="1531620"/>
            <a:ext cx="76200" cy="626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2691765" y="1454150"/>
            <a:ext cx="1313815" cy="737235"/>
          </a:xfrm>
          <a:prstGeom prst="rect">
            <a:avLst/>
          </a:prstGeom>
          <a:noFill/>
        </p:spPr>
        <p:txBody>
          <a:bodyPr wrap="none" rtlCol="0" anchor="t">
            <a:spAutoFit/>
          </a:bodyPr>
          <a:p>
            <a:pPr indent="0" algn="l">
              <a:buFont typeface="+mj-ea"/>
              <a:buNone/>
            </a:pPr>
            <a:r>
              <a:rPr lang="zh-CN" altLang="en-US" sz="1400">
                <a:solidFill>
                  <a:schemeClr val="bg1"/>
                </a:solidFill>
                <a:latin typeface="+mn-ea"/>
                <a:sym typeface="+mn-ea"/>
              </a:rPr>
              <a:t>标定</a:t>
            </a:r>
            <a:endParaRPr lang="zh-CN" altLang="en-US" sz="1400">
              <a:solidFill>
                <a:schemeClr val="bg1"/>
              </a:solidFill>
              <a:latin typeface="+mn-ea"/>
              <a:sym typeface="+mn-ea"/>
            </a:endParaRPr>
          </a:p>
          <a:p>
            <a:pPr indent="0" algn="l">
              <a:buFont typeface="+mj-ea"/>
              <a:buNone/>
            </a:pPr>
            <a:r>
              <a:rPr lang="zh-CN" altLang="en-US" sz="1400">
                <a:solidFill>
                  <a:srgbClr val="FFFF00"/>
                </a:solidFill>
                <a:latin typeface="+mn-ea"/>
                <a:sym typeface="+mn-ea"/>
              </a:rPr>
              <a:t>数据融合</a:t>
            </a:r>
            <a:endParaRPr lang="zh-CN" altLang="en-US" sz="1400">
              <a:solidFill>
                <a:srgbClr val="FFFF00"/>
              </a:solidFill>
              <a:latin typeface="+mn-ea"/>
              <a:sym typeface="+mn-ea"/>
            </a:endParaRPr>
          </a:p>
          <a:p>
            <a:pPr indent="0" algn="l">
              <a:buFont typeface="+mj-ea"/>
              <a:buNone/>
            </a:pPr>
            <a:r>
              <a:rPr lang="en-US" altLang="zh-CN" sz="1400">
                <a:solidFill>
                  <a:schemeClr val="bg1"/>
                </a:solidFill>
                <a:latin typeface="+mn-ea"/>
                <a:sym typeface="+mn-ea"/>
              </a:rPr>
              <a:t>VINS</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sp>
        <p:nvSpPr>
          <p:cNvPr id="2" name="标题 1"/>
          <p:cNvSpPr>
            <a:spLocks noGrp="1"/>
          </p:cNvSpPr>
          <p:nvPr>
            <p:ph type="ctrTitle"/>
            <p:custDataLst>
              <p:tags r:id="rId6"/>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a:t>
            </a:r>
            <a:r>
              <a:rPr lang="en-US" altLang="zh-CN" sz="2000">
                <a:solidFill>
                  <a:srgbClr val="9CC2F0"/>
                </a:solidFill>
                <a:sym typeface="+mn-ea"/>
              </a:rPr>
              <a:t>2</a:t>
            </a:r>
            <a:r>
              <a:rPr lang="zh-CN" altLang="en-US" sz="2000">
                <a:solidFill>
                  <a:srgbClr val="9CC2F0"/>
                </a:solidFill>
                <a:sym typeface="+mn-ea"/>
              </a:rPr>
              <a:t> </a:t>
            </a:r>
            <a:r>
              <a:rPr lang="en-US" altLang="zh-CN" sz="2000">
                <a:solidFill>
                  <a:srgbClr val="9CC2F0"/>
                </a:solidFill>
                <a:sym typeface="+mn-ea"/>
              </a:rPr>
              <a:t>VINS</a:t>
            </a:r>
            <a:r>
              <a:rPr lang="zh-CN" altLang="en-US" sz="2000">
                <a:solidFill>
                  <a:srgbClr val="9CC2F0"/>
                </a:solidFill>
                <a:sym typeface="+mn-ea"/>
              </a:rPr>
              <a:t>算法</a:t>
            </a:r>
            <a:endParaRPr lang="zh-CN" altLang="en-US" sz="2000">
              <a:solidFill>
                <a:srgbClr val="9CC2F0"/>
              </a:solidFill>
            </a:endParaRPr>
          </a:p>
        </p:txBody>
      </p:sp>
      <p:sp>
        <p:nvSpPr>
          <p:cNvPr id="8" name="右箭头 7"/>
          <p:cNvSpPr/>
          <p:nvPr>
            <p:custDataLst>
              <p:tags r:id="rId7"/>
            </p:custDataLst>
          </p:nvPr>
        </p:nvSpPr>
        <p:spPr>
          <a:xfrm>
            <a:off x="3596640" y="1709420"/>
            <a:ext cx="75184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左大括号 8"/>
          <p:cNvSpPr/>
          <p:nvPr/>
        </p:nvSpPr>
        <p:spPr>
          <a:xfrm>
            <a:off x="4454525" y="1531620"/>
            <a:ext cx="76200" cy="5676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 name="文本框 9"/>
          <p:cNvSpPr txBox="1"/>
          <p:nvPr/>
        </p:nvSpPr>
        <p:spPr>
          <a:xfrm>
            <a:off x="4531995" y="1426845"/>
            <a:ext cx="716280" cy="737235"/>
          </a:xfrm>
          <a:prstGeom prst="rect">
            <a:avLst/>
          </a:prstGeom>
          <a:noFill/>
        </p:spPr>
        <p:txBody>
          <a:bodyPr wrap="none" rtlCol="0" anchor="t">
            <a:spAutoFit/>
          </a:bodyPr>
          <a:p>
            <a:pPr indent="0" algn="l">
              <a:lnSpc>
                <a:spcPct val="150000"/>
              </a:lnSpc>
              <a:buFont typeface="+mj-ea"/>
              <a:buNone/>
            </a:pPr>
            <a:r>
              <a:rPr lang="zh-CN" altLang="en-US" sz="1400">
                <a:solidFill>
                  <a:srgbClr val="FFFF00"/>
                </a:solidFill>
                <a:latin typeface="+mn-ea"/>
                <a:sym typeface="+mn-ea"/>
              </a:rPr>
              <a:t>松</a:t>
            </a:r>
            <a:r>
              <a:rPr lang="zh-CN" altLang="en-US" sz="1400">
                <a:solidFill>
                  <a:srgbClr val="FFFF00"/>
                </a:solidFill>
                <a:latin typeface="+mn-ea"/>
                <a:sym typeface="+mn-ea"/>
              </a:rPr>
              <a:t>耦合</a:t>
            </a:r>
            <a:endParaRPr lang="zh-CN" altLang="en-US" sz="1400">
              <a:solidFill>
                <a:srgbClr val="FFFF00"/>
              </a:solidFill>
              <a:latin typeface="+mn-ea"/>
              <a:sym typeface="+mn-ea"/>
            </a:endParaRPr>
          </a:p>
          <a:p>
            <a:pPr indent="0" algn="l">
              <a:lnSpc>
                <a:spcPct val="150000"/>
              </a:lnSpc>
              <a:buFont typeface="+mj-ea"/>
              <a:buNone/>
            </a:pPr>
            <a:r>
              <a:rPr lang="zh-CN" altLang="en-US" sz="1400">
                <a:solidFill>
                  <a:srgbClr val="FFFF00"/>
                </a:solidFill>
                <a:latin typeface="+mn-ea"/>
                <a:sym typeface="+mn-ea"/>
              </a:rPr>
              <a:t>紧</a:t>
            </a:r>
            <a:r>
              <a:rPr lang="zh-CN" altLang="en-US" sz="1400">
                <a:solidFill>
                  <a:srgbClr val="FFFF00"/>
                </a:solidFill>
                <a:latin typeface="+mn-ea"/>
                <a:sym typeface="+mn-ea"/>
              </a:rPr>
              <a:t>耦合</a:t>
            </a:r>
            <a:endParaRPr lang="zh-CN" altLang="en-US" sz="1400">
              <a:solidFill>
                <a:srgbClr val="FFFF00"/>
              </a:solidFill>
              <a:latin typeface="+mn-ea"/>
              <a:sym typeface="+mn-ea"/>
            </a:endParaRPr>
          </a:p>
        </p:txBody>
      </p:sp>
      <p:sp>
        <p:nvSpPr>
          <p:cNvPr id="6" name="文本框 5"/>
          <p:cNvSpPr txBox="1"/>
          <p:nvPr/>
        </p:nvSpPr>
        <p:spPr>
          <a:xfrm>
            <a:off x="6031230" y="1709420"/>
            <a:ext cx="2397125" cy="368300"/>
          </a:xfrm>
          <a:prstGeom prst="rect">
            <a:avLst/>
          </a:prstGeom>
          <a:noFill/>
        </p:spPr>
        <p:txBody>
          <a:bodyPr wrap="square" rtlCol="0">
            <a:spAutoFit/>
          </a:bodyPr>
          <a:p>
            <a:r>
              <a:rPr lang="zh-CN" altLang="en-US">
                <a:solidFill>
                  <a:srgbClr val="FFFF00"/>
                </a:solidFill>
              </a:rPr>
              <a:t>松耦合</a:t>
            </a:r>
            <a:r>
              <a:rPr lang="en-US" altLang="zh-CN">
                <a:solidFill>
                  <a:srgbClr val="FFFF00"/>
                </a:solidFill>
              </a:rPr>
              <a:t>  </a:t>
            </a:r>
            <a:r>
              <a:rPr lang="en-US" altLang="zh-CN">
                <a:solidFill>
                  <a:srgbClr val="FF0000"/>
                </a:solidFill>
              </a:rPr>
              <a:t>vs</a:t>
            </a:r>
            <a:r>
              <a:rPr lang="en-US" altLang="zh-CN">
                <a:solidFill>
                  <a:srgbClr val="FFFF00"/>
                </a:solidFill>
              </a:rPr>
              <a:t>  </a:t>
            </a:r>
            <a:r>
              <a:rPr lang="zh-CN" altLang="en-US">
                <a:solidFill>
                  <a:srgbClr val="FFFF00"/>
                </a:solidFill>
              </a:rPr>
              <a:t>紧耦合</a:t>
            </a:r>
            <a:r>
              <a:rPr lang="en-US" altLang="zh-CN">
                <a:solidFill>
                  <a:srgbClr val="FFFF00"/>
                </a:solidFill>
              </a:rPr>
              <a:t> </a:t>
            </a:r>
            <a:r>
              <a:rPr lang="zh-CN" altLang="en-US">
                <a:solidFill>
                  <a:srgbClr val="FFFF00"/>
                </a:solidFill>
              </a:rPr>
              <a:t>？</a:t>
            </a:r>
            <a:endParaRPr lang="zh-CN" altLang="en-US">
              <a:solidFill>
                <a:srgbClr val="FFFF00"/>
              </a:solidFill>
            </a:endParaRPr>
          </a:p>
        </p:txBody>
      </p:sp>
      <p:pic>
        <p:nvPicPr>
          <p:cNvPr id="7" name="图片 6"/>
          <p:cNvPicPr>
            <a:picLocks noChangeAspect="1"/>
          </p:cNvPicPr>
          <p:nvPr/>
        </p:nvPicPr>
        <p:blipFill>
          <a:blip r:embed="rId8"/>
          <a:stretch>
            <a:fillRect/>
          </a:stretch>
        </p:blipFill>
        <p:spPr>
          <a:xfrm>
            <a:off x="2255520" y="2641600"/>
            <a:ext cx="4690745" cy="2888615"/>
          </a:xfrm>
          <a:prstGeom prst="rect">
            <a:avLst/>
          </a:prstGeom>
        </p:spPr>
      </p:pic>
      <p:pic>
        <p:nvPicPr>
          <p:cNvPr id="18" name="图片 17"/>
          <p:cNvPicPr>
            <a:picLocks noChangeAspect="1"/>
          </p:cNvPicPr>
          <p:nvPr/>
        </p:nvPicPr>
        <p:blipFill>
          <a:blip r:embed="rId9"/>
          <a:stretch>
            <a:fillRect/>
          </a:stretch>
        </p:blipFill>
        <p:spPr>
          <a:xfrm>
            <a:off x="7559040" y="3077210"/>
            <a:ext cx="3837305" cy="1390015"/>
          </a:xfrm>
          <a:prstGeom prst="rect">
            <a:avLst/>
          </a:prstGeom>
        </p:spPr>
      </p:pic>
      <p:sp>
        <p:nvSpPr>
          <p:cNvPr id="33" name="文本框 32"/>
          <p:cNvSpPr txBox="1"/>
          <p:nvPr/>
        </p:nvSpPr>
        <p:spPr>
          <a:xfrm>
            <a:off x="3104515" y="5158740"/>
            <a:ext cx="235648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电脑主板（拆卸改装容易）</a:t>
            </a:r>
            <a:endParaRPr lang="zh-CN" altLang="en-US" sz="1400" b="0">
              <a:solidFill>
                <a:srgbClr val="FFFF00"/>
              </a:solidFill>
              <a:latin typeface="+mn-ea"/>
            </a:endParaRPr>
          </a:p>
        </p:txBody>
      </p:sp>
      <p:sp>
        <p:nvSpPr>
          <p:cNvPr id="19" name="文本框 18"/>
          <p:cNvSpPr txBox="1"/>
          <p:nvPr/>
        </p:nvSpPr>
        <p:spPr>
          <a:xfrm>
            <a:off x="8174990" y="4400550"/>
            <a:ext cx="235648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手机主板（拆卸改装困难）</a:t>
            </a:r>
            <a:endParaRPr lang="zh-CN" altLang="en-US" sz="1400" b="0">
              <a:solidFill>
                <a:srgbClr val="FFFF00"/>
              </a:solidFill>
              <a:latin typeface="+mn-ea"/>
            </a:endParaRPr>
          </a:p>
        </p:txBody>
      </p:sp>
      <p:sp>
        <p:nvSpPr>
          <p:cNvPr id="20" name="下箭头 19"/>
          <p:cNvSpPr/>
          <p:nvPr/>
        </p:nvSpPr>
        <p:spPr>
          <a:xfrm rot="2220000">
            <a:off x="5941695" y="2216785"/>
            <a:ext cx="352425" cy="82867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下箭头 30"/>
          <p:cNvSpPr/>
          <p:nvPr/>
        </p:nvSpPr>
        <p:spPr>
          <a:xfrm rot="19680000">
            <a:off x="7735570" y="2235200"/>
            <a:ext cx="352425" cy="82867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文本框 33"/>
          <p:cNvSpPr txBox="1"/>
          <p:nvPr/>
        </p:nvSpPr>
        <p:spPr>
          <a:xfrm>
            <a:off x="4232910" y="6452235"/>
            <a:ext cx="3649980" cy="39878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000" b="0">
                <a:solidFill>
                  <a:srgbClr val="FDF731"/>
                </a:solidFill>
                <a:latin typeface="+mn-ea"/>
              </a:rPr>
              <a:t>* </a:t>
            </a:r>
            <a:r>
              <a:rPr lang="zh-CN" altLang="en-US" sz="1000" b="0">
                <a:solidFill>
                  <a:srgbClr val="FDF731"/>
                </a:solidFill>
                <a:latin typeface="+mn-ea"/>
              </a:rPr>
              <a:t>耦合的松紧程度是一个相对概念，没有绝对的划分标准</a:t>
            </a:r>
            <a:endParaRPr lang="zh-CN" altLang="en-US" sz="1000" b="0">
              <a:solidFill>
                <a:srgbClr val="FDF731"/>
              </a:solidFill>
              <a:latin typeface="+mn-ea"/>
            </a:endParaRPr>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blinds(horizontal)">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linds(horizont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blinds(horizontal)">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blinds(horizontal)">
                                      <p:cBhvr>
                                        <p:cTn id="4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6" grpId="0"/>
      <p:bldP spid="33" grpId="0"/>
      <p:bldP spid="19" grpId="0"/>
      <p:bldP spid="20" grpId="0" animBg="1"/>
      <p:bldP spid="31" grpId="0" animBg="1"/>
      <p:bldP spid="3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VINS</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VINS</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VINS</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4" name="右箭头 3"/>
          <p:cNvSpPr/>
          <p:nvPr>
            <p:custDataLst>
              <p:tags r:id="rId5"/>
            </p:custDataLst>
          </p:nvPr>
        </p:nvSpPr>
        <p:spPr>
          <a:xfrm>
            <a:off x="2107565" y="1733550"/>
            <a:ext cx="45085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647315" y="1531620"/>
            <a:ext cx="76200" cy="626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2691765" y="1454150"/>
            <a:ext cx="1313815" cy="737235"/>
          </a:xfrm>
          <a:prstGeom prst="rect">
            <a:avLst/>
          </a:prstGeom>
          <a:noFill/>
        </p:spPr>
        <p:txBody>
          <a:bodyPr wrap="none" rtlCol="0" anchor="t">
            <a:spAutoFit/>
          </a:bodyPr>
          <a:p>
            <a:pPr indent="0" algn="l">
              <a:buFont typeface="+mj-ea"/>
              <a:buNone/>
            </a:pPr>
            <a:r>
              <a:rPr lang="zh-CN" altLang="en-US" sz="1400">
                <a:solidFill>
                  <a:schemeClr val="bg1"/>
                </a:solidFill>
                <a:latin typeface="+mn-ea"/>
                <a:sym typeface="+mn-ea"/>
              </a:rPr>
              <a:t>标定</a:t>
            </a:r>
            <a:endParaRPr lang="zh-CN" altLang="en-US" sz="1400">
              <a:solidFill>
                <a:schemeClr val="bg1"/>
              </a:solidFill>
              <a:latin typeface="+mn-ea"/>
              <a:sym typeface="+mn-ea"/>
            </a:endParaRPr>
          </a:p>
          <a:p>
            <a:pPr indent="0" algn="l">
              <a:buFont typeface="+mj-ea"/>
              <a:buNone/>
            </a:pPr>
            <a:r>
              <a:rPr lang="zh-CN" altLang="en-US" sz="1400">
                <a:solidFill>
                  <a:srgbClr val="FFFF00"/>
                </a:solidFill>
                <a:latin typeface="+mn-ea"/>
                <a:sym typeface="+mn-ea"/>
              </a:rPr>
              <a:t>数据融合</a:t>
            </a:r>
            <a:endParaRPr lang="zh-CN" altLang="en-US" sz="1400">
              <a:solidFill>
                <a:srgbClr val="FFFF00"/>
              </a:solidFill>
              <a:latin typeface="+mn-ea"/>
              <a:sym typeface="+mn-ea"/>
            </a:endParaRPr>
          </a:p>
          <a:p>
            <a:pPr indent="0" algn="l">
              <a:buFont typeface="+mj-ea"/>
              <a:buNone/>
            </a:pPr>
            <a:r>
              <a:rPr lang="en-US" altLang="zh-CN" sz="1400">
                <a:solidFill>
                  <a:schemeClr val="bg1"/>
                </a:solidFill>
                <a:latin typeface="+mn-ea"/>
                <a:sym typeface="+mn-ea"/>
              </a:rPr>
              <a:t>VINS</a:t>
            </a:r>
            <a:r>
              <a:rPr lang="zh-CN" altLang="en-US" sz="1400">
                <a:solidFill>
                  <a:schemeClr val="bg1"/>
                </a:solidFill>
                <a:latin typeface="+mn-ea"/>
                <a:sym typeface="+mn-ea"/>
              </a:rPr>
              <a:t>系统框架</a:t>
            </a:r>
            <a:endParaRPr lang="zh-CN" altLang="en-US" sz="1400">
              <a:solidFill>
                <a:schemeClr val="bg1"/>
              </a:solidFill>
              <a:latin typeface="+mn-ea"/>
              <a:sym typeface="+mn-ea"/>
            </a:endParaRPr>
          </a:p>
        </p:txBody>
      </p:sp>
      <p:sp>
        <p:nvSpPr>
          <p:cNvPr id="2" name="标题 1"/>
          <p:cNvSpPr>
            <a:spLocks noGrp="1"/>
          </p:cNvSpPr>
          <p:nvPr>
            <p:ph type="ctrTitle"/>
            <p:custDataLst>
              <p:tags r:id="rId6"/>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a:t>
            </a:r>
            <a:r>
              <a:rPr lang="en-US" altLang="zh-CN" sz="2000">
                <a:solidFill>
                  <a:srgbClr val="9CC2F0"/>
                </a:solidFill>
                <a:sym typeface="+mn-ea"/>
              </a:rPr>
              <a:t>2</a:t>
            </a:r>
            <a:r>
              <a:rPr lang="zh-CN" altLang="en-US" sz="2000">
                <a:solidFill>
                  <a:srgbClr val="9CC2F0"/>
                </a:solidFill>
                <a:sym typeface="+mn-ea"/>
              </a:rPr>
              <a:t> </a:t>
            </a:r>
            <a:r>
              <a:rPr lang="en-US" altLang="zh-CN" sz="2000">
                <a:solidFill>
                  <a:srgbClr val="9CC2F0"/>
                </a:solidFill>
                <a:sym typeface="+mn-ea"/>
              </a:rPr>
              <a:t>VINS</a:t>
            </a:r>
            <a:r>
              <a:rPr lang="zh-CN" altLang="en-US" sz="2000">
                <a:solidFill>
                  <a:srgbClr val="9CC2F0"/>
                </a:solidFill>
                <a:sym typeface="+mn-ea"/>
              </a:rPr>
              <a:t>算法</a:t>
            </a:r>
            <a:endParaRPr lang="zh-CN" altLang="en-US" sz="2000">
              <a:solidFill>
                <a:srgbClr val="9CC2F0"/>
              </a:solidFill>
            </a:endParaRPr>
          </a:p>
        </p:txBody>
      </p:sp>
      <p:sp>
        <p:nvSpPr>
          <p:cNvPr id="8" name="右箭头 7"/>
          <p:cNvSpPr/>
          <p:nvPr>
            <p:custDataLst>
              <p:tags r:id="rId7"/>
            </p:custDataLst>
          </p:nvPr>
        </p:nvSpPr>
        <p:spPr>
          <a:xfrm>
            <a:off x="3596640" y="1709420"/>
            <a:ext cx="75184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左大括号 8"/>
          <p:cNvSpPr/>
          <p:nvPr/>
        </p:nvSpPr>
        <p:spPr>
          <a:xfrm>
            <a:off x="4454525" y="1531620"/>
            <a:ext cx="76200" cy="5676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 name="文本框 9"/>
          <p:cNvSpPr txBox="1"/>
          <p:nvPr/>
        </p:nvSpPr>
        <p:spPr>
          <a:xfrm>
            <a:off x="4531995" y="1426845"/>
            <a:ext cx="716280" cy="737235"/>
          </a:xfrm>
          <a:prstGeom prst="rect">
            <a:avLst/>
          </a:prstGeom>
          <a:noFill/>
        </p:spPr>
        <p:txBody>
          <a:bodyPr wrap="none" rtlCol="0" anchor="t">
            <a:spAutoFit/>
          </a:bodyPr>
          <a:p>
            <a:pPr indent="0" algn="l">
              <a:lnSpc>
                <a:spcPct val="150000"/>
              </a:lnSpc>
              <a:buFont typeface="+mj-ea"/>
              <a:buNone/>
            </a:pPr>
            <a:r>
              <a:rPr lang="zh-CN" altLang="en-US" sz="1400">
                <a:solidFill>
                  <a:srgbClr val="FFFF00"/>
                </a:solidFill>
                <a:latin typeface="+mn-ea"/>
                <a:sym typeface="+mn-ea"/>
              </a:rPr>
              <a:t>松</a:t>
            </a:r>
            <a:r>
              <a:rPr lang="zh-CN" altLang="en-US" sz="1400">
                <a:solidFill>
                  <a:srgbClr val="FFFF00"/>
                </a:solidFill>
                <a:latin typeface="+mn-ea"/>
                <a:sym typeface="+mn-ea"/>
              </a:rPr>
              <a:t>耦合</a:t>
            </a:r>
            <a:endParaRPr lang="zh-CN" altLang="en-US" sz="1400">
              <a:solidFill>
                <a:srgbClr val="FFFF00"/>
              </a:solidFill>
              <a:latin typeface="+mn-ea"/>
              <a:sym typeface="+mn-ea"/>
            </a:endParaRPr>
          </a:p>
          <a:p>
            <a:pPr indent="0" algn="l">
              <a:lnSpc>
                <a:spcPct val="150000"/>
              </a:lnSpc>
              <a:buFont typeface="+mj-ea"/>
              <a:buNone/>
            </a:pPr>
            <a:r>
              <a:rPr lang="zh-CN" altLang="en-US" sz="1400">
                <a:solidFill>
                  <a:srgbClr val="FFFF00"/>
                </a:solidFill>
                <a:latin typeface="+mn-ea"/>
                <a:sym typeface="+mn-ea"/>
              </a:rPr>
              <a:t>紧</a:t>
            </a:r>
            <a:r>
              <a:rPr lang="zh-CN" altLang="en-US" sz="1400">
                <a:solidFill>
                  <a:srgbClr val="FFFF00"/>
                </a:solidFill>
                <a:latin typeface="+mn-ea"/>
                <a:sym typeface="+mn-ea"/>
              </a:rPr>
              <a:t>耦合</a:t>
            </a:r>
            <a:endParaRPr lang="zh-CN" altLang="en-US" sz="1400">
              <a:solidFill>
                <a:srgbClr val="FFFF00"/>
              </a:solidFill>
              <a:latin typeface="+mn-ea"/>
              <a:sym typeface="+mn-ea"/>
            </a:endParaRPr>
          </a:p>
        </p:txBody>
      </p:sp>
      <p:sp>
        <p:nvSpPr>
          <p:cNvPr id="12" name="文本框 11"/>
          <p:cNvSpPr txBox="1"/>
          <p:nvPr/>
        </p:nvSpPr>
        <p:spPr>
          <a:xfrm>
            <a:off x="7406005" y="742315"/>
            <a:ext cx="2183130" cy="398780"/>
          </a:xfrm>
          <a:prstGeom prst="rect">
            <a:avLst/>
          </a:prstGeom>
          <a:noFill/>
          <a:ln w="9525">
            <a:noFill/>
          </a:ln>
        </p:spPr>
        <p:txBody>
          <a:bodyPr wrap="square">
            <a:spAutoFit/>
          </a:bodyPr>
          <a:p>
            <a:pPr indent="0">
              <a:lnSpc>
                <a:spcPct val="200000"/>
              </a:lnSpc>
              <a:buFont typeface="Wingdings" panose="05000000000000000000" charset="0"/>
              <a:buNone/>
            </a:pPr>
            <a:r>
              <a:rPr sz="1000" b="0">
                <a:solidFill>
                  <a:schemeClr val="bg1"/>
                </a:solidFill>
                <a:latin typeface="+mn-ea"/>
              </a:rPr>
              <a:t>常见的Visual-IMU融合SLAM方案</a:t>
            </a:r>
            <a:endParaRPr sz="1000" b="0">
              <a:solidFill>
                <a:schemeClr val="bg1"/>
              </a:solidFill>
              <a:latin typeface="+mn-ea"/>
            </a:endParaRPr>
          </a:p>
        </p:txBody>
      </p:sp>
      <p:pic>
        <p:nvPicPr>
          <p:cNvPr id="23" name="图片 22" descr="捕获"/>
          <p:cNvPicPr>
            <a:picLocks noChangeAspect="1"/>
          </p:cNvPicPr>
          <p:nvPr/>
        </p:nvPicPr>
        <p:blipFill>
          <a:blip r:embed="rId8"/>
          <a:stretch>
            <a:fillRect/>
          </a:stretch>
        </p:blipFill>
        <p:spPr>
          <a:xfrm>
            <a:off x="5737225" y="1211580"/>
            <a:ext cx="4972050" cy="1038225"/>
          </a:xfrm>
          <a:prstGeom prst="rect">
            <a:avLst/>
          </a:prstGeom>
        </p:spPr>
      </p:pic>
      <p:grpSp>
        <p:nvGrpSpPr>
          <p:cNvPr id="21" name="组合 20"/>
          <p:cNvGrpSpPr/>
          <p:nvPr/>
        </p:nvGrpSpPr>
        <p:grpSpPr>
          <a:xfrm>
            <a:off x="512445" y="2845435"/>
            <a:ext cx="9577070" cy="3913363"/>
            <a:chOff x="834" y="3131"/>
            <a:chExt cx="16461" cy="7132"/>
          </a:xfrm>
        </p:grpSpPr>
        <p:pic>
          <p:nvPicPr>
            <p:cNvPr id="25" name="图片 24" descr="图片5"/>
            <p:cNvPicPr>
              <a:picLocks noChangeAspect="1"/>
            </p:cNvPicPr>
            <p:nvPr/>
          </p:nvPicPr>
          <p:blipFill>
            <a:blip r:embed="rId9"/>
            <a:stretch>
              <a:fillRect/>
            </a:stretch>
          </p:blipFill>
          <p:spPr>
            <a:xfrm>
              <a:off x="859" y="3131"/>
              <a:ext cx="8684" cy="3427"/>
            </a:xfrm>
            <a:prstGeom prst="rect">
              <a:avLst/>
            </a:prstGeom>
          </p:spPr>
        </p:pic>
        <p:sp>
          <p:nvSpPr>
            <p:cNvPr id="26" name="文本框 25"/>
            <p:cNvSpPr txBox="1"/>
            <p:nvPr/>
          </p:nvSpPr>
          <p:spPr>
            <a:xfrm>
              <a:off x="3788" y="6317"/>
              <a:ext cx="2438" cy="1288"/>
            </a:xfrm>
            <a:prstGeom prst="rect">
              <a:avLst/>
            </a:prstGeom>
            <a:noFill/>
            <a:ln w="9525">
              <a:noFill/>
            </a:ln>
          </p:spPr>
          <p:txBody>
            <a:bodyPr wrap="square">
              <a:spAutoFit/>
            </a:bodyPr>
            <a:p>
              <a:pPr indent="0">
                <a:lnSpc>
                  <a:spcPct val="200000"/>
                </a:lnSpc>
                <a:buFont typeface="Wingdings" panose="05000000000000000000" charset="0"/>
                <a:buNone/>
              </a:pPr>
              <a:r>
                <a:rPr sz="1000" b="0">
                  <a:solidFill>
                    <a:schemeClr val="bg1"/>
                  </a:solidFill>
                  <a:latin typeface="+mn-ea"/>
                </a:rPr>
                <a:t>滤波方法的松耦合方式</a:t>
              </a:r>
              <a:endParaRPr sz="1000" b="0">
                <a:solidFill>
                  <a:schemeClr val="bg1"/>
                </a:solidFill>
                <a:latin typeface="+mn-ea"/>
              </a:endParaRPr>
            </a:p>
          </p:txBody>
        </p:sp>
        <p:pic>
          <p:nvPicPr>
            <p:cNvPr id="27" name="图片 26" descr="图片6"/>
            <p:cNvPicPr>
              <a:picLocks noChangeAspect="1"/>
            </p:cNvPicPr>
            <p:nvPr/>
          </p:nvPicPr>
          <p:blipFill>
            <a:blip r:embed="rId10"/>
            <a:stretch>
              <a:fillRect/>
            </a:stretch>
          </p:blipFill>
          <p:spPr>
            <a:xfrm>
              <a:off x="11053" y="3131"/>
              <a:ext cx="5833" cy="3426"/>
            </a:xfrm>
            <a:prstGeom prst="rect">
              <a:avLst/>
            </a:prstGeom>
          </p:spPr>
        </p:pic>
        <p:sp>
          <p:nvSpPr>
            <p:cNvPr id="14" name="文本框 13"/>
            <p:cNvSpPr txBox="1"/>
            <p:nvPr/>
          </p:nvSpPr>
          <p:spPr>
            <a:xfrm>
              <a:off x="12750" y="6317"/>
              <a:ext cx="2438" cy="1288"/>
            </a:xfrm>
            <a:prstGeom prst="rect">
              <a:avLst/>
            </a:prstGeom>
            <a:noFill/>
            <a:ln w="9525">
              <a:noFill/>
            </a:ln>
          </p:spPr>
          <p:txBody>
            <a:bodyPr wrap="square">
              <a:spAutoFit/>
            </a:bodyPr>
            <a:p>
              <a:pPr indent="0">
                <a:lnSpc>
                  <a:spcPct val="200000"/>
                </a:lnSpc>
                <a:buFont typeface="Wingdings" panose="05000000000000000000" charset="0"/>
                <a:buNone/>
              </a:pPr>
              <a:r>
                <a:rPr sz="1000" b="0">
                  <a:solidFill>
                    <a:schemeClr val="bg1"/>
                  </a:solidFill>
                  <a:latin typeface="+mn-ea"/>
                </a:rPr>
                <a:t>优化方法的松耦合方式</a:t>
              </a:r>
              <a:endParaRPr sz="1000" b="0">
                <a:solidFill>
                  <a:schemeClr val="bg1"/>
                </a:solidFill>
                <a:latin typeface="+mn-ea"/>
              </a:endParaRPr>
            </a:p>
          </p:txBody>
        </p:sp>
        <p:pic>
          <p:nvPicPr>
            <p:cNvPr id="29" name="图片 28" descr="图片7"/>
            <p:cNvPicPr>
              <a:picLocks noChangeAspect="1"/>
            </p:cNvPicPr>
            <p:nvPr/>
          </p:nvPicPr>
          <p:blipFill>
            <a:blip r:embed="rId11"/>
            <a:stretch>
              <a:fillRect/>
            </a:stretch>
          </p:blipFill>
          <p:spPr>
            <a:xfrm>
              <a:off x="834" y="7184"/>
              <a:ext cx="8707" cy="2491"/>
            </a:xfrm>
            <a:prstGeom prst="rect">
              <a:avLst/>
            </a:prstGeom>
          </p:spPr>
        </p:pic>
        <p:sp>
          <p:nvSpPr>
            <p:cNvPr id="30" name="文本框 29"/>
            <p:cNvSpPr txBox="1"/>
            <p:nvPr/>
          </p:nvSpPr>
          <p:spPr>
            <a:xfrm>
              <a:off x="3789" y="9536"/>
              <a:ext cx="3051" cy="727"/>
            </a:xfrm>
            <a:prstGeom prst="rect">
              <a:avLst/>
            </a:prstGeom>
            <a:noFill/>
            <a:ln w="9525">
              <a:noFill/>
            </a:ln>
          </p:spPr>
          <p:txBody>
            <a:bodyPr wrap="square">
              <a:spAutoFit/>
            </a:bodyPr>
            <a:p>
              <a:pPr indent="0">
                <a:lnSpc>
                  <a:spcPct val="200000"/>
                </a:lnSpc>
                <a:buFont typeface="Wingdings" panose="05000000000000000000" charset="0"/>
                <a:buNone/>
              </a:pPr>
              <a:r>
                <a:rPr sz="1000" b="0">
                  <a:solidFill>
                    <a:schemeClr val="bg1"/>
                  </a:solidFill>
                  <a:latin typeface="+mn-ea"/>
                </a:rPr>
                <a:t>滤波方法的紧耦合方式</a:t>
              </a:r>
              <a:endParaRPr sz="1000" b="0">
                <a:solidFill>
                  <a:schemeClr val="bg1"/>
                </a:solidFill>
                <a:latin typeface="+mn-ea"/>
              </a:endParaRPr>
            </a:p>
          </p:txBody>
        </p:sp>
        <p:pic>
          <p:nvPicPr>
            <p:cNvPr id="16" name="图片 15" descr="图片8"/>
            <p:cNvPicPr>
              <a:picLocks noChangeAspect="1"/>
            </p:cNvPicPr>
            <p:nvPr/>
          </p:nvPicPr>
          <p:blipFill>
            <a:blip r:embed="rId12"/>
            <a:stretch>
              <a:fillRect/>
            </a:stretch>
          </p:blipFill>
          <p:spPr>
            <a:xfrm>
              <a:off x="10454" y="7184"/>
              <a:ext cx="6841" cy="2559"/>
            </a:xfrm>
            <a:prstGeom prst="rect">
              <a:avLst/>
            </a:prstGeom>
          </p:spPr>
        </p:pic>
        <p:sp>
          <p:nvSpPr>
            <p:cNvPr id="17" name="文本框 16"/>
            <p:cNvSpPr txBox="1"/>
            <p:nvPr/>
          </p:nvSpPr>
          <p:spPr>
            <a:xfrm>
              <a:off x="12751" y="9536"/>
              <a:ext cx="2879" cy="727"/>
            </a:xfrm>
            <a:prstGeom prst="rect">
              <a:avLst/>
            </a:prstGeom>
            <a:noFill/>
            <a:ln w="9525">
              <a:noFill/>
            </a:ln>
          </p:spPr>
          <p:txBody>
            <a:bodyPr wrap="square">
              <a:spAutoFit/>
            </a:bodyPr>
            <a:p>
              <a:pPr indent="0">
                <a:lnSpc>
                  <a:spcPct val="200000"/>
                </a:lnSpc>
                <a:buFont typeface="Wingdings" panose="05000000000000000000" charset="0"/>
                <a:buNone/>
              </a:pPr>
              <a:r>
                <a:rPr sz="1000" b="0">
                  <a:solidFill>
                    <a:schemeClr val="bg1"/>
                  </a:solidFill>
                  <a:latin typeface="+mn-ea"/>
                </a:rPr>
                <a:t>优化方法的紧耦合方式</a:t>
              </a:r>
              <a:endParaRPr sz="1000" b="0">
                <a:solidFill>
                  <a:schemeClr val="bg1"/>
                </a:solidFill>
                <a:latin typeface="+mn-ea"/>
              </a:endParaRPr>
            </a:p>
          </p:txBody>
        </p:sp>
      </p:grpSp>
    </p:spTree>
    <p:custDataLst>
      <p:tags r:id="rId1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rgbClr val="FFFF00"/>
                </a:solidFill>
                <a:latin typeface="+mn-ea"/>
                <a:sym typeface="+mn-ea"/>
              </a:rPr>
              <a:t>VINS</a:t>
            </a:r>
            <a:r>
              <a:rPr lang="zh-CN" altLang="en-US" sz="1400">
                <a:solidFill>
                  <a:srgbClr val="FFFF00"/>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VINS</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VINS</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4" name="右箭头 3"/>
          <p:cNvSpPr/>
          <p:nvPr>
            <p:custDataLst>
              <p:tags r:id="rId5"/>
            </p:custDataLst>
          </p:nvPr>
        </p:nvSpPr>
        <p:spPr>
          <a:xfrm>
            <a:off x="2107565" y="1733550"/>
            <a:ext cx="45085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647315" y="1531620"/>
            <a:ext cx="76200" cy="626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2691765" y="1454150"/>
            <a:ext cx="1313815" cy="737235"/>
          </a:xfrm>
          <a:prstGeom prst="rect">
            <a:avLst/>
          </a:prstGeom>
          <a:noFill/>
        </p:spPr>
        <p:txBody>
          <a:bodyPr wrap="none" rtlCol="0" anchor="t">
            <a:spAutoFit/>
          </a:bodyPr>
          <a:p>
            <a:pPr indent="0" algn="l">
              <a:buFont typeface="+mj-ea"/>
              <a:buNone/>
            </a:pPr>
            <a:r>
              <a:rPr lang="zh-CN" altLang="en-US" sz="1400">
                <a:solidFill>
                  <a:schemeClr val="bg1"/>
                </a:solidFill>
                <a:latin typeface="+mn-ea"/>
                <a:sym typeface="+mn-ea"/>
              </a:rPr>
              <a:t>标定</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数据融合</a:t>
            </a:r>
            <a:endParaRPr lang="zh-CN" altLang="en-US" sz="1400">
              <a:solidFill>
                <a:schemeClr val="bg1"/>
              </a:solidFill>
              <a:latin typeface="+mn-ea"/>
              <a:sym typeface="+mn-ea"/>
            </a:endParaRPr>
          </a:p>
          <a:p>
            <a:pPr indent="0" algn="l">
              <a:buFont typeface="+mj-ea"/>
              <a:buNone/>
            </a:pPr>
            <a:r>
              <a:rPr lang="en-US" altLang="zh-CN" sz="1400">
                <a:solidFill>
                  <a:srgbClr val="FFFF00"/>
                </a:solidFill>
                <a:latin typeface="+mn-ea"/>
                <a:sym typeface="+mn-ea"/>
              </a:rPr>
              <a:t>VINS</a:t>
            </a:r>
            <a:r>
              <a:rPr lang="zh-CN" altLang="en-US" sz="1400">
                <a:solidFill>
                  <a:srgbClr val="FFFF00"/>
                </a:solidFill>
                <a:latin typeface="+mn-ea"/>
                <a:sym typeface="+mn-ea"/>
              </a:rPr>
              <a:t>系统框架</a:t>
            </a:r>
            <a:endParaRPr lang="zh-CN" altLang="en-US" sz="1400">
              <a:solidFill>
                <a:srgbClr val="FFFF00"/>
              </a:solidFill>
              <a:latin typeface="+mn-ea"/>
              <a:sym typeface="+mn-ea"/>
            </a:endParaRPr>
          </a:p>
        </p:txBody>
      </p:sp>
      <p:sp>
        <p:nvSpPr>
          <p:cNvPr id="2" name="标题 1"/>
          <p:cNvSpPr>
            <a:spLocks noGrp="1"/>
          </p:cNvSpPr>
          <p:nvPr>
            <p:ph type="ctrTitle"/>
            <p:custDataLst>
              <p:tags r:id="rId6"/>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a:t>
            </a:r>
            <a:r>
              <a:rPr lang="en-US" altLang="zh-CN" sz="2000">
                <a:solidFill>
                  <a:srgbClr val="9CC2F0"/>
                </a:solidFill>
                <a:sym typeface="+mn-ea"/>
              </a:rPr>
              <a:t>2</a:t>
            </a:r>
            <a:r>
              <a:rPr lang="zh-CN" altLang="en-US" sz="2000">
                <a:solidFill>
                  <a:srgbClr val="9CC2F0"/>
                </a:solidFill>
                <a:sym typeface="+mn-ea"/>
              </a:rPr>
              <a:t> </a:t>
            </a:r>
            <a:r>
              <a:rPr lang="en-US" altLang="zh-CN" sz="2000">
                <a:solidFill>
                  <a:srgbClr val="9CC2F0"/>
                </a:solidFill>
                <a:sym typeface="+mn-ea"/>
              </a:rPr>
              <a:t>VINS</a:t>
            </a:r>
            <a:r>
              <a:rPr lang="zh-CN" altLang="en-US" sz="2000">
                <a:solidFill>
                  <a:srgbClr val="9CC2F0"/>
                </a:solidFill>
                <a:sym typeface="+mn-ea"/>
              </a:rPr>
              <a:t>算法</a:t>
            </a:r>
            <a:endParaRPr lang="zh-CN" altLang="en-US" sz="2000">
              <a:solidFill>
                <a:srgbClr val="9CC2F0"/>
              </a:solidFill>
            </a:endParaRPr>
          </a:p>
        </p:txBody>
      </p:sp>
      <p:pic>
        <p:nvPicPr>
          <p:cNvPr id="6" name="图片 5" descr="图片9"/>
          <p:cNvPicPr>
            <a:picLocks noChangeAspect="1"/>
          </p:cNvPicPr>
          <p:nvPr/>
        </p:nvPicPr>
        <p:blipFill>
          <a:blip r:embed="rId7"/>
          <a:stretch>
            <a:fillRect/>
          </a:stretch>
        </p:blipFill>
        <p:spPr>
          <a:xfrm>
            <a:off x="3128010" y="2402840"/>
            <a:ext cx="8208645" cy="4072255"/>
          </a:xfrm>
          <a:prstGeom prst="rect">
            <a:avLst/>
          </a:prstGeom>
        </p:spPr>
      </p:pic>
      <p:sp>
        <p:nvSpPr>
          <p:cNvPr id="7" name="右箭头 6"/>
          <p:cNvSpPr/>
          <p:nvPr>
            <p:custDataLst>
              <p:tags r:id="rId8"/>
            </p:custDataLst>
          </p:nvPr>
        </p:nvSpPr>
        <p:spPr>
          <a:xfrm>
            <a:off x="3977640" y="1909445"/>
            <a:ext cx="75184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左大括号 17"/>
          <p:cNvSpPr/>
          <p:nvPr/>
        </p:nvSpPr>
        <p:spPr>
          <a:xfrm>
            <a:off x="4835525" y="1731645"/>
            <a:ext cx="76200" cy="56769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9" name="文本框 18"/>
          <p:cNvSpPr txBox="1"/>
          <p:nvPr/>
        </p:nvSpPr>
        <p:spPr>
          <a:xfrm>
            <a:off x="4912995" y="1626870"/>
            <a:ext cx="1276350" cy="737235"/>
          </a:xfrm>
          <a:prstGeom prst="rect">
            <a:avLst/>
          </a:prstGeom>
          <a:noFill/>
        </p:spPr>
        <p:txBody>
          <a:bodyPr wrap="none" rtlCol="0" anchor="t">
            <a:spAutoFit/>
          </a:bodyPr>
          <a:p>
            <a:pPr indent="0" algn="l">
              <a:lnSpc>
                <a:spcPct val="100000"/>
              </a:lnSpc>
              <a:buFont typeface="+mj-ea"/>
              <a:buNone/>
            </a:pPr>
            <a:r>
              <a:rPr lang="en-US" altLang="zh-CN" sz="1400">
                <a:solidFill>
                  <a:srgbClr val="FFFF00"/>
                </a:solidFill>
                <a:latin typeface="+mn-ea"/>
                <a:sym typeface="+mn-ea"/>
              </a:rPr>
              <a:t>VINS-Mono</a:t>
            </a:r>
            <a:endParaRPr lang="en-US" altLang="zh-CN" sz="1400">
              <a:solidFill>
                <a:srgbClr val="FFFF00"/>
              </a:solidFill>
              <a:latin typeface="+mn-ea"/>
              <a:sym typeface="+mn-ea"/>
            </a:endParaRPr>
          </a:p>
          <a:p>
            <a:pPr indent="0" algn="l">
              <a:lnSpc>
                <a:spcPct val="100000"/>
              </a:lnSpc>
              <a:buFont typeface="+mj-ea"/>
              <a:buNone/>
            </a:pPr>
            <a:r>
              <a:rPr lang="en-US" altLang="zh-CN" sz="1400">
                <a:solidFill>
                  <a:schemeClr val="bg1"/>
                </a:solidFill>
                <a:latin typeface="+mn-ea"/>
                <a:sym typeface="+mn-ea"/>
              </a:rPr>
              <a:t>VINS-Mobile</a:t>
            </a:r>
            <a:endParaRPr lang="en-US" altLang="zh-CN" sz="1400">
              <a:solidFill>
                <a:schemeClr val="bg1"/>
              </a:solidFill>
              <a:latin typeface="+mn-ea"/>
              <a:sym typeface="+mn-ea"/>
            </a:endParaRPr>
          </a:p>
          <a:p>
            <a:pPr indent="0" algn="l">
              <a:lnSpc>
                <a:spcPct val="100000"/>
              </a:lnSpc>
              <a:buFont typeface="+mj-ea"/>
              <a:buNone/>
            </a:pPr>
            <a:r>
              <a:rPr lang="en-US" altLang="zh-CN" sz="1400">
                <a:solidFill>
                  <a:schemeClr val="bg1"/>
                </a:solidFill>
                <a:latin typeface="+mn-ea"/>
                <a:sym typeface="+mn-ea"/>
              </a:rPr>
              <a:t>VINS-Fusion</a:t>
            </a:r>
            <a:endParaRPr lang="en-US" altLang="zh-CN" sz="1400">
              <a:solidFill>
                <a:schemeClr val="bg1"/>
              </a:solidFill>
              <a:latin typeface="+mn-ea"/>
              <a:sym typeface="+mn-ea"/>
            </a:endParaRPr>
          </a:p>
        </p:txBody>
      </p:sp>
      <p:sp>
        <p:nvSpPr>
          <p:cNvPr id="20" name="文本框 19"/>
          <p:cNvSpPr txBox="1"/>
          <p:nvPr/>
        </p:nvSpPr>
        <p:spPr>
          <a:xfrm>
            <a:off x="7450455" y="1288415"/>
            <a:ext cx="2984500" cy="706755"/>
          </a:xfrm>
          <a:prstGeom prst="rect">
            <a:avLst/>
          </a:prstGeom>
          <a:noFill/>
          <a:ln w="9525">
            <a:noFill/>
          </a:ln>
        </p:spPr>
        <p:txBody>
          <a:bodyPr wrap="square">
            <a:spAutoFit/>
          </a:bodyPr>
          <a:p>
            <a:pPr marL="171450" indent="-171450" algn="l">
              <a:lnSpc>
                <a:spcPct val="200000"/>
              </a:lnSpc>
              <a:buFont typeface="Wingdings" panose="05000000000000000000" charset="0"/>
              <a:buChar char="n"/>
            </a:pPr>
            <a:r>
              <a:rPr lang="zh-CN" altLang="en-US" sz="1000" b="0">
                <a:solidFill>
                  <a:srgbClr val="FFFF00"/>
                </a:solidFill>
                <a:latin typeface="+mn-ea"/>
              </a:rPr>
              <a:t>基于优化的紧耦合方案的融合精度是最高的</a:t>
            </a:r>
            <a:endParaRPr lang="zh-CN" altLang="en-US" sz="1000" b="0">
              <a:solidFill>
                <a:srgbClr val="FFFF00"/>
              </a:solidFill>
              <a:latin typeface="+mn-ea"/>
            </a:endParaRPr>
          </a:p>
          <a:p>
            <a:pPr marL="171450" indent="-171450" algn="l">
              <a:lnSpc>
                <a:spcPct val="200000"/>
              </a:lnSpc>
              <a:buFont typeface="Wingdings" panose="05000000000000000000" charset="0"/>
              <a:buChar char="n"/>
            </a:pPr>
            <a:r>
              <a:rPr lang="zh-CN" altLang="en-US" sz="1000" b="0">
                <a:solidFill>
                  <a:srgbClr val="FFFF00"/>
                </a:solidFill>
                <a:latin typeface="+mn-ea"/>
              </a:rPr>
              <a:t>VINS正是基于优化的紧耦合方案的典型代表</a:t>
            </a:r>
            <a:endParaRPr lang="zh-CN" altLang="en-US" sz="1000" b="0">
              <a:solidFill>
                <a:srgbClr val="FFFF00"/>
              </a:solidFill>
              <a:latin typeface="+mn-ea"/>
            </a:endParaRPr>
          </a:p>
        </p:txBody>
      </p:sp>
      <p:sp>
        <p:nvSpPr>
          <p:cNvPr id="22" name="文本框 21"/>
          <p:cNvSpPr txBox="1"/>
          <p:nvPr/>
        </p:nvSpPr>
        <p:spPr>
          <a:xfrm>
            <a:off x="1424940" y="4118610"/>
            <a:ext cx="1548130" cy="1322070"/>
          </a:xfrm>
          <a:prstGeom prst="rect">
            <a:avLst/>
          </a:prstGeom>
          <a:noFill/>
          <a:ln w="9525">
            <a:noFill/>
          </a:ln>
        </p:spPr>
        <p:txBody>
          <a:bodyPr wrap="square">
            <a:spAutoFit/>
          </a:bodyPr>
          <a:p>
            <a:pPr marL="171450" indent="-171450">
              <a:lnSpc>
                <a:spcPct val="200000"/>
              </a:lnSpc>
              <a:buFont typeface="Wingdings" panose="05000000000000000000" charset="0"/>
              <a:buChar char="n"/>
            </a:pPr>
            <a:r>
              <a:rPr sz="1000" b="0">
                <a:solidFill>
                  <a:schemeClr val="bg1"/>
                </a:solidFill>
                <a:latin typeface="+mn-ea"/>
              </a:rPr>
              <a:t>观测预处理模块</a:t>
            </a:r>
            <a:endParaRPr sz="1000" b="0">
              <a:solidFill>
                <a:schemeClr val="bg1"/>
              </a:solidFill>
              <a:latin typeface="+mn-ea"/>
            </a:endParaRPr>
          </a:p>
          <a:p>
            <a:pPr marL="171450" indent="-171450">
              <a:lnSpc>
                <a:spcPct val="200000"/>
              </a:lnSpc>
              <a:buFont typeface="Wingdings" panose="05000000000000000000" charset="0"/>
              <a:buChar char="n"/>
            </a:pPr>
            <a:r>
              <a:rPr sz="1000" b="0">
                <a:solidFill>
                  <a:schemeClr val="bg1"/>
                </a:solidFill>
                <a:latin typeface="+mn-ea"/>
              </a:rPr>
              <a:t>初始化模块</a:t>
            </a:r>
            <a:endParaRPr sz="1000" b="0">
              <a:solidFill>
                <a:schemeClr val="bg1"/>
              </a:solidFill>
              <a:latin typeface="+mn-ea"/>
            </a:endParaRPr>
          </a:p>
          <a:p>
            <a:pPr marL="171450" indent="-171450">
              <a:lnSpc>
                <a:spcPct val="200000"/>
              </a:lnSpc>
              <a:buFont typeface="Wingdings" panose="05000000000000000000" charset="0"/>
              <a:buChar char="n"/>
            </a:pPr>
            <a:r>
              <a:rPr sz="1000" b="0">
                <a:solidFill>
                  <a:schemeClr val="bg1"/>
                </a:solidFill>
                <a:latin typeface="+mn-ea"/>
              </a:rPr>
              <a:t>VIO融合模块</a:t>
            </a:r>
            <a:endParaRPr sz="1000" b="0">
              <a:solidFill>
                <a:schemeClr val="bg1"/>
              </a:solidFill>
              <a:latin typeface="+mn-ea"/>
            </a:endParaRPr>
          </a:p>
          <a:p>
            <a:pPr marL="171450" indent="-171450">
              <a:lnSpc>
                <a:spcPct val="200000"/>
              </a:lnSpc>
              <a:buFont typeface="Wingdings" panose="05000000000000000000" charset="0"/>
              <a:buChar char="n"/>
            </a:pPr>
            <a:r>
              <a:rPr sz="1000" b="0">
                <a:solidFill>
                  <a:schemeClr val="bg1"/>
                </a:solidFill>
                <a:latin typeface="+mn-ea"/>
              </a:rPr>
              <a:t>全局优化模块</a:t>
            </a:r>
            <a:endParaRPr sz="1000" b="0">
              <a:solidFill>
                <a:schemeClr val="bg1"/>
              </a:solidFill>
              <a:latin typeface="+mn-ea"/>
            </a:endParaRPr>
          </a:p>
        </p:txBody>
      </p:sp>
      <p:sp>
        <p:nvSpPr>
          <p:cNvPr id="34" name="文本框 33"/>
          <p:cNvSpPr txBox="1"/>
          <p:nvPr/>
        </p:nvSpPr>
        <p:spPr>
          <a:xfrm>
            <a:off x="4232910" y="6452235"/>
            <a:ext cx="3649980" cy="39878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000" b="0">
                <a:solidFill>
                  <a:srgbClr val="FDF731"/>
                </a:solidFill>
                <a:latin typeface="+mn-ea"/>
              </a:rPr>
              <a:t>* IMU</a:t>
            </a:r>
            <a:r>
              <a:rPr lang="zh-CN" altLang="en-US" sz="1000" b="0">
                <a:solidFill>
                  <a:srgbClr val="FDF731"/>
                </a:solidFill>
                <a:latin typeface="+mn-ea"/>
              </a:rPr>
              <a:t>与视觉是如何紧耦合在一起并进行优化求解的呢？</a:t>
            </a:r>
            <a:endParaRPr lang="zh-CN" altLang="en-US" sz="1000" b="0">
              <a:solidFill>
                <a:srgbClr val="FDF731"/>
              </a:solidFill>
              <a:latin typeface="+mn-ea"/>
            </a:endParaRPr>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linds(horizontal)">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blinds(horizontal)">
                                      <p:cBhvr>
                                        <p:cTn id="3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7" grpId="0" animBg="1"/>
      <p:bldP spid="19" grpId="0"/>
      <p:bldP spid="20" grpId="0"/>
      <p:bldP spid="22" grpId="0"/>
      <p:bldP spid="34"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VINS</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VINS</a:t>
            </a:r>
            <a:r>
              <a:rPr lang="zh-CN" altLang="en-US" sz="1400">
                <a:solidFill>
                  <a:srgbClr val="FFFF00"/>
                </a:solidFill>
                <a:latin typeface="+mn-ea"/>
                <a:sym typeface="+mn-ea"/>
              </a:rPr>
              <a:t>源码解读</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VINS</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2" name="标题 1"/>
          <p:cNvSpPr>
            <a:spLocks noGrp="1"/>
          </p:cNvSpPr>
          <p:nvPr>
            <p:ph type="ctrTitle"/>
            <p:custDataLst>
              <p:tags r:id="rId5"/>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a:t>
            </a:r>
            <a:r>
              <a:rPr lang="en-US" altLang="zh-CN" sz="2000">
                <a:solidFill>
                  <a:srgbClr val="9CC2F0"/>
                </a:solidFill>
                <a:sym typeface="+mn-ea"/>
              </a:rPr>
              <a:t>2</a:t>
            </a:r>
            <a:r>
              <a:rPr lang="zh-CN" altLang="en-US" sz="2000">
                <a:solidFill>
                  <a:srgbClr val="9CC2F0"/>
                </a:solidFill>
                <a:sym typeface="+mn-ea"/>
              </a:rPr>
              <a:t> </a:t>
            </a:r>
            <a:r>
              <a:rPr lang="en-US" altLang="zh-CN" sz="2000">
                <a:solidFill>
                  <a:srgbClr val="9CC2F0"/>
                </a:solidFill>
                <a:sym typeface="+mn-ea"/>
              </a:rPr>
              <a:t>VINS</a:t>
            </a:r>
            <a:r>
              <a:rPr lang="zh-CN" altLang="en-US" sz="2000">
                <a:solidFill>
                  <a:srgbClr val="9CC2F0"/>
                </a:solidFill>
                <a:sym typeface="+mn-ea"/>
              </a:rPr>
              <a:t>算法</a:t>
            </a:r>
            <a:endParaRPr lang="zh-CN" altLang="en-US" sz="2000">
              <a:solidFill>
                <a:srgbClr val="9CC2F0"/>
              </a:solidFill>
            </a:endParaRPr>
          </a:p>
        </p:txBody>
      </p:sp>
      <p:sp>
        <p:nvSpPr>
          <p:cNvPr id="8" name="文本框 7"/>
          <p:cNvSpPr txBox="1"/>
          <p:nvPr/>
        </p:nvSpPr>
        <p:spPr>
          <a:xfrm>
            <a:off x="4464685" y="6362700"/>
            <a:ext cx="1876425" cy="398780"/>
          </a:xfrm>
          <a:prstGeom prst="rect">
            <a:avLst/>
          </a:prstGeom>
          <a:noFill/>
          <a:ln w="9525">
            <a:noFill/>
          </a:ln>
        </p:spPr>
        <p:txBody>
          <a:bodyPr wrap="square">
            <a:spAutoFit/>
          </a:bodyPr>
          <a:p>
            <a:pPr indent="0">
              <a:lnSpc>
                <a:spcPct val="200000"/>
              </a:lnSpc>
              <a:buFont typeface="Wingdings" panose="05000000000000000000" charset="0"/>
              <a:buNone/>
            </a:pPr>
            <a:r>
              <a:rPr sz="1000" b="0">
                <a:solidFill>
                  <a:srgbClr val="FFFF00"/>
                </a:solidFill>
                <a:latin typeface="+mn-ea"/>
              </a:rPr>
              <a:t>VINS的3个ROS节点及其接口</a:t>
            </a:r>
            <a:endParaRPr sz="1000" b="0">
              <a:solidFill>
                <a:srgbClr val="FFFF00"/>
              </a:solidFill>
              <a:latin typeface="+mn-ea"/>
            </a:endParaRPr>
          </a:p>
        </p:txBody>
      </p:sp>
      <p:pic>
        <p:nvPicPr>
          <p:cNvPr id="9" name="图片 8" descr="捕获"/>
          <p:cNvPicPr>
            <a:picLocks noChangeAspect="1"/>
          </p:cNvPicPr>
          <p:nvPr/>
        </p:nvPicPr>
        <p:blipFill>
          <a:blip r:embed="rId6"/>
          <a:stretch>
            <a:fillRect/>
          </a:stretch>
        </p:blipFill>
        <p:spPr>
          <a:xfrm>
            <a:off x="2635885" y="597535"/>
            <a:ext cx="5351145" cy="5861050"/>
          </a:xfrm>
          <a:prstGeom prst="rect">
            <a:avLst/>
          </a:prstGeom>
        </p:spPr>
      </p:pic>
      <p:sp>
        <p:nvSpPr>
          <p:cNvPr id="10" name="文本框 9"/>
          <p:cNvSpPr txBox="1"/>
          <p:nvPr/>
        </p:nvSpPr>
        <p:spPr>
          <a:xfrm>
            <a:off x="8213725" y="1231900"/>
            <a:ext cx="3455035" cy="706755"/>
          </a:xfrm>
          <a:prstGeom prst="rect">
            <a:avLst/>
          </a:prstGeom>
          <a:noFill/>
          <a:ln w="9525">
            <a:noFill/>
          </a:ln>
        </p:spPr>
        <p:txBody>
          <a:bodyPr wrap="square">
            <a:spAutoFit/>
          </a:bodyPr>
          <a:p>
            <a:pPr indent="0">
              <a:lnSpc>
                <a:spcPct val="200000"/>
              </a:lnSpc>
              <a:buFont typeface="Wingdings" panose="05000000000000000000" charset="0"/>
              <a:buNone/>
            </a:pPr>
            <a:r>
              <a:rPr sz="1000" b="0">
                <a:solidFill>
                  <a:srgbClr val="FFFF00"/>
                </a:solidFill>
                <a:latin typeface="+mn-ea"/>
              </a:rPr>
              <a:t>VINS的代码非常简洁，整个算法由3个独立的ROS节点来实现，各个ROS节点之间通过话题传递数据。</a:t>
            </a:r>
            <a:endParaRPr sz="1000" b="0">
              <a:solidFill>
                <a:srgbClr val="FFFF00"/>
              </a:solidFill>
              <a:latin typeface="+mn-ea"/>
            </a:endParaRPr>
          </a:p>
        </p:txBody>
      </p:sp>
      <p:sp>
        <p:nvSpPr>
          <p:cNvPr id="12" name="文本框 11"/>
          <p:cNvSpPr txBox="1"/>
          <p:nvPr/>
        </p:nvSpPr>
        <p:spPr>
          <a:xfrm>
            <a:off x="8147685" y="2150110"/>
            <a:ext cx="3894455" cy="2553335"/>
          </a:xfrm>
          <a:prstGeom prst="rect">
            <a:avLst/>
          </a:prstGeom>
          <a:noFill/>
          <a:ln w="9525">
            <a:noFill/>
          </a:ln>
        </p:spPr>
        <p:txBody>
          <a:bodyPr wrap="square">
            <a:spAutoFit/>
          </a:bodyPr>
          <a:p>
            <a:pPr marL="171450" indent="-171450">
              <a:lnSpc>
                <a:spcPct val="200000"/>
              </a:lnSpc>
              <a:buFont typeface="Wingdings" panose="05000000000000000000" charset="0"/>
              <a:buChar char="n"/>
            </a:pPr>
            <a:r>
              <a:rPr sz="1000" b="0">
                <a:solidFill>
                  <a:srgbClr val="FFFF00"/>
                </a:solidFill>
                <a:latin typeface="+mn-ea"/>
              </a:rPr>
              <a:t>feature_tracker</a:t>
            </a:r>
            <a:endParaRPr sz="1000" b="0">
              <a:solidFill>
                <a:srgbClr val="FFFF00"/>
              </a:solidFill>
              <a:latin typeface="+mn-ea"/>
            </a:endParaRPr>
          </a:p>
          <a:p>
            <a:pPr indent="0">
              <a:lnSpc>
                <a:spcPct val="200000"/>
              </a:lnSpc>
              <a:buFont typeface="Wingdings" panose="05000000000000000000" charset="0"/>
              <a:buNone/>
            </a:pPr>
            <a:r>
              <a:rPr sz="1000" b="0">
                <a:solidFill>
                  <a:schemeClr val="bg1"/>
                </a:solidFill>
                <a:latin typeface="+mn-ea"/>
              </a:rPr>
              <a:t>对输入的图像进行特征提取和光流追踪，然后将处理得到的特征点发布出去</a:t>
            </a:r>
            <a:endParaRPr sz="1000" b="0">
              <a:solidFill>
                <a:schemeClr val="bg1"/>
              </a:solidFill>
              <a:latin typeface="+mn-ea"/>
            </a:endParaRPr>
          </a:p>
          <a:p>
            <a:pPr marL="171450" indent="-171450">
              <a:lnSpc>
                <a:spcPct val="200000"/>
              </a:lnSpc>
              <a:buFont typeface="Wingdings" panose="05000000000000000000" charset="0"/>
              <a:buChar char="n"/>
            </a:pPr>
            <a:r>
              <a:rPr sz="1000" b="0">
                <a:solidFill>
                  <a:srgbClr val="FFFF00"/>
                </a:solidFill>
                <a:latin typeface="+mn-ea"/>
              </a:rPr>
              <a:t>vins_estimator</a:t>
            </a:r>
            <a:endParaRPr sz="1000" b="0">
              <a:solidFill>
                <a:srgbClr val="FFFF00"/>
              </a:solidFill>
              <a:latin typeface="+mn-ea"/>
            </a:endParaRPr>
          </a:p>
          <a:p>
            <a:pPr indent="0">
              <a:lnSpc>
                <a:spcPct val="200000"/>
              </a:lnSpc>
              <a:buFont typeface="Wingdings" panose="05000000000000000000" charset="0"/>
              <a:buNone/>
            </a:pPr>
            <a:r>
              <a:rPr sz="1000" b="0">
                <a:solidFill>
                  <a:schemeClr val="bg1"/>
                </a:solidFill>
                <a:latin typeface="+mn-ea"/>
              </a:rPr>
              <a:t>利用输入的IMU及图像特征数据计算VIO里程计，然后将VIO里程计发布出去用于定位</a:t>
            </a:r>
            <a:endParaRPr sz="1000" b="0">
              <a:solidFill>
                <a:schemeClr val="bg1"/>
              </a:solidFill>
              <a:latin typeface="+mn-ea"/>
            </a:endParaRPr>
          </a:p>
          <a:p>
            <a:pPr marL="171450" indent="-171450">
              <a:lnSpc>
                <a:spcPct val="200000"/>
              </a:lnSpc>
              <a:buFont typeface="Wingdings" panose="05000000000000000000" charset="0"/>
              <a:buChar char="n"/>
            </a:pPr>
            <a:r>
              <a:rPr sz="1000" b="0">
                <a:solidFill>
                  <a:srgbClr val="FFFF00"/>
                </a:solidFill>
                <a:latin typeface="+mn-ea"/>
              </a:rPr>
              <a:t>pose_graph</a:t>
            </a:r>
            <a:endParaRPr sz="1000" b="0">
              <a:solidFill>
                <a:srgbClr val="FFFF00"/>
              </a:solidFill>
              <a:latin typeface="+mn-ea"/>
            </a:endParaRPr>
          </a:p>
          <a:p>
            <a:pPr indent="0">
              <a:lnSpc>
                <a:spcPct val="200000"/>
              </a:lnSpc>
              <a:buFont typeface="Wingdings" panose="05000000000000000000" charset="0"/>
              <a:buNone/>
            </a:pPr>
            <a:r>
              <a:rPr sz="1000" b="0">
                <a:solidFill>
                  <a:schemeClr val="bg1"/>
                </a:solidFill>
                <a:latin typeface="+mn-ea"/>
              </a:rPr>
              <a:t>通过回调函数获取输入数据，然后在各个回调函数中检测闭环</a:t>
            </a:r>
            <a:endParaRPr sz="1000" b="0">
              <a:solidFill>
                <a:schemeClr val="bg1"/>
              </a:solidFill>
              <a:latin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VINS</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VINS</a:t>
            </a:r>
            <a:r>
              <a:rPr lang="zh-CN" altLang="en-US" sz="1400">
                <a:solidFill>
                  <a:srgbClr val="FFFF00"/>
                </a:solidFill>
                <a:latin typeface="+mn-ea"/>
                <a:sym typeface="+mn-ea"/>
              </a:rPr>
              <a:t>源码解读</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VINS</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2" name="标题 1"/>
          <p:cNvSpPr>
            <a:spLocks noGrp="1"/>
          </p:cNvSpPr>
          <p:nvPr>
            <p:ph type="ctrTitle"/>
            <p:custDataLst>
              <p:tags r:id="rId5"/>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a:t>
            </a:r>
            <a:r>
              <a:rPr lang="en-US" altLang="zh-CN" sz="2000">
                <a:solidFill>
                  <a:srgbClr val="9CC2F0"/>
                </a:solidFill>
                <a:sym typeface="+mn-ea"/>
              </a:rPr>
              <a:t>2</a:t>
            </a:r>
            <a:r>
              <a:rPr lang="zh-CN" altLang="en-US" sz="2000">
                <a:solidFill>
                  <a:srgbClr val="9CC2F0"/>
                </a:solidFill>
                <a:sym typeface="+mn-ea"/>
              </a:rPr>
              <a:t> </a:t>
            </a:r>
            <a:r>
              <a:rPr lang="en-US" altLang="zh-CN" sz="2000">
                <a:solidFill>
                  <a:srgbClr val="9CC2F0"/>
                </a:solidFill>
                <a:sym typeface="+mn-ea"/>
              </a:rPr>
              <a:t>VINS</a:t>
            </a:r>
            <a:r>
              <a:rPr lang="zh-CN" altLang="en-US" sz="2000">
                <a:solidFill>
                  <a:srgbClr val="9CC2F0"/>
                </a:solidFill>
                <a:sym typeface="+mn-ea"/>
              </a:rPr>
              <a:t>算法</a:t>
            </a:r>
            <a:endParaRPr lang="zh-CN" altLang="en-US" sz="2000">
              <a:solidFill>
                <a:srgbClr val="9CC2F0"/>
              </a:solidFill>
            </a:endParaRPr>
          </a:p>
        </p:txBody>
      </p:sp>
      <p:pic>
        <p:nvPicPr>
          <p:cNvPr id="4" name="图片 3" descr="图片10"/>
          <p:cNvPicPr>
            <a:picLocks noChangeAspect="1"/>
          </p:cNvPicPr>
          <p:nvPr/>
        </p:nvPicPr>
        <p:blipFill>
          <a:blip r:embed="rId6"/>
          <a:stretch>
            <a:fillRect/>
          </a:stretch>
        </p:blipFill>
        <p:spPr>
          <a:xfrm>
            <a:off x="3258820" y="945515"/>
            <a:ext cx="5961380" cy="1696720"/>
          </a:xfrm>
          <a:prstGeom prst="rect">
            <a:avLst/>
          </a:prstGeom>
        </p:spPr>
      </p:pic>
      <p:pic>
        <p:nvPicPr>
          <p:cNvPr id="6" name="图片 5" descr="图片11"/>
          <p:cNvPicPr>
            <a:picLocks noChangeAspect="1"/>
          </p:cNvPicPr>
          <p:nvPr/>
        </p:nvPicPr>
        <p:blipFill>
          <a:blip r:embed="rId7"/>
          <a:stretch>
            <a:fillRect/>
          </a:stretch>
        </p:blipFill>
        <p:spPr>
          <a:xfrm>
            <a:off x="78740" y="3382645"/>
            <a:ext cx="6460490" cy="2232660"/>
          </a:xfrm>
          <a:prstGeom prst="rect">
            <a:avLst/>
          </a:prstGeom>
        </p:spPr>
      </p:pic>
      <p:pic>
        <p:nvPicPr>
          <p:cNvPr id="7" name="图片 6" descr="图片12"/>
          <p:cNvPicPr>
            <a:picLocks noChangeAspect="1"/>
          </p:cNvPicPr>
          <p:nvPr/>
        </p:nvPicPr>
        <p:blipFill>
          <a:blip r:embed="rId8"/>
          <a:stretch>
            <a:fillRect/>
          </a:stretch>
        </p:blipFill>
        <p:spPr>
          <a:xfrm>
            <a:off x="6888480" y="3141980"/>
            <a:ext cx="5225415" cy="2730500"/>
          </a:xfrm>
          <a:prstGeom prst="rect">
            <a:avLst/>
          </a:prstGeom>
        </p:spPr>
      </p:pic>
      <p:cxnSp>
        <p:nvCxnSpPr>
          <p:cNvPr id="5" name="肘形连接符 4"/>
          <p:cNvCxnSpPr>
            <a:stCxn id="4" idx="2"/>
            <a:endCxn id="6" idx="0"/>
          </p:cNvCxnSpPr>
          <p:nvPr/>
        </p:nvCxnSpPr>
        <p:spPr>
          <a:xfrm rot="5400000">
            <a:off x="4404043" y="1547178"/>
            <a:ext cx="740410" cy="2930525"/>
          </a:xfrm>
          <a:prstGeom prst="bentConnector3">
            <a:avLst>
              <a:gd name="adj1" fmla="val 49957"/>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3"/>
            <a:endCxn id="7" idx="1"/>
          </p:cNvCxnSpPr>
          <p:nvPr/>
        </p:nvCxnSpPr>
        <p:spPr>
          <a:xfrm>
            <a:off x="6539230" y="4498975"/>
            <a:ext cx="349250" cy="825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321935" y="546735"/>
            <a:ext cx="1916430" cy="398780"/>
          </a:xfrm>
          <a:prstGeom prst="rect">
            <a:avLst/>
          </a:prstGeom>
          <a:noFill/>
          <a:ln w="9525">
            <a:noFill/>
          </a:ln>
        </p:spPr>
        <p:txBody>
          <a:bodyPr wrap="square">
            <a:spAutoFit/>
          </a:bodyPr>
          <a:p>
            <a:pPr indent="0">
              <a:lnSpc>
                <a:spcPct val="200000"/>
              </a:lnSpc>
              <a:buFont typeface="Wingdings" panose="05000000000000000000" charset="0"/>
              <a:buNone/>
            </a:pPr>
            <a:r>
              <a:rPr sz="1000" b="0">
                <a:solidFill>
                  <a:schemeClr val="bg1"/>
                </a:solidFill>
                <a:latin typeface="+mn-ea"/>
              </a:rPr>
              <a:t>feature_tracker节点调用流程</a:t>
            </a:r>
            <a:endParaRPr sz="1000" b="0">
              <a:solidFill>
                <a:schemeClr val="bg1"/>
              </a:solidFill>
              <a:latin typeface="+mn-ea"/>
            </a:endParaRPr>
          </a:p>
        </p:txBody>
      </p:sp>
      <p:sp>
        <p:nvSpPr>
          <p:cNvPr id="17" name="文本框 16"/>
          <p:cNvSpPr txBox="1"/>
          <p:nvPr/>
        </p:nvSpPr>
        <p:spPr>
          <a:xfrm>
            <a:off x="1968500" y="5615305"/>
            <a:ext cx="1916430" cy="398780"/>
          </a:xfrm>
          <a:prstGeom prst="rect">
            <a:avLst/>
          </a:prstGeom>
          <a:noFill/>
          <a:ln w="9525">
            <a:noFill/>
          </a:ln>
        </p:spPr>
        <p:txBody>
          <a:bodyPr wrap="square">
            <a:spAutoFit/>
          </a:bodyPr>
          <a:p>
            <a:pPr indent="0">
              <a:lnSpc>
                <a:spcPct val="200000"/>
              </a:lnSpc>
              <a:buFont typeface="Wingdings" panose="05000000000000000000" charset="0"/>
              <a:buNone/>
            </a:pPr>
            <a:r>
              <a:rPr sz="1000" b="0">
                <a:solidFill>
                  <a:schemeClr val="bg1"/>
                </a:solidFill>
                <a:latin typeface="+mn-ea"/>
              </a:rPr>
              <a:t>vins_estimator节点调用流程</a:t>
            </a:r>
            <a:endParaRPr sz="1000" b="0">
              <a:solidFill>
                <a:schemeClr val="bg1"/>
              </a:solidFill>
              <a:latin typeface="+mn-ea"/>
            </a:endParaRPr>
          </a:p>
        </p:txBody>
      </p:sp>
      <p:sp>
        <p:nvSpPr>
          <p:cNvPr id="18" name="文本框 17"/>
          <p:cNvSpPr txBox="1"/>
          <p:nvPr/>
        </p:nvSpPr>
        <p:spPr>
          <a:xfrm>
            <a:off x="8644255" y="5872480"/>
            <a:ext cx="1916430" cy="398780"/>
          </a:xfrm>
          <a:prstGeom prst="rect">
            <a:avLst/>
          </a:prstGeom>
          <a:noFill/>
          <a:ln w="9525">
            <a:noFill/>
          </a:ln>
        </p:spPr>
        <p:txBody>
          <a:bodyPr wrap="square">
            <a:spAutoFit/>
          </a:bodyPr>
          <a:p>
            <a:pPr indent="0">
              <a:lnSpc>
                <a:spcPct val="200000"/>
              </a:lnSpc>
              <a:buFont typeface="Wingdings" panose="05000000000000000000" charset="0"/>
              <a:buNone/>
            </a:pPr>
            <a:r>
              <a:rPr sz="1000" b="0">
                <a:solidFill>
                  <a:schemeClr val="bg1"/>
                </a:solidFill>
                <a:latin typeface="+mn-ea"/>
              </a:rPr>
              <a:t>pose_graph节点调用流程</a:t>
            </a:r>
            <a:endParaRPr sz="1000" b="0">
              <a:solidFill>
                <a:schemeClr val="bg1"/>
              </a:solidFill>
              <a:latin typeface="+mn-ea"/>
            </a:endParaRPr>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par>
                                <p:cTn id="27" presetID="3" presetClass="entr" presetSubtype="1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VINS</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VINS</a:t>
            </a:r>
            <a:r>
              <a:rPr lang="zh-CN" altLang="en-US" sz="1400">
                <a:solidFill>
                  <a:srgbClr val="FFFF00"/>
                </a:solidFill>
                <a:latin typeface="+mn-ea"/>
                <a:sym typeface="+mn-ea"/>
              </a:rPr>
              <a:t>源码解读</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VINS</a:t>
            </a:r>
            <a:r>
              <a:rPr lang="zh-CN" altLang="en-US" sz="1400">
                <a:solidFill>
                  <a:schemeClr val="bg1"/>
                </a:solidFill>
                <a:latin typeface="+mn-ea"/>
                <a:sym typeface="+mn-ea"/>
              </a:rPr>
              <a:t>安装与运行</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2" name="标题 1"/>
          <p:cNvSpPr>
            <a:spLocks noGrp="1"/>
          </p:cNvSpPr>
          <p:nvPr>
            <p:ph type="ctrTitle"/>
            <p:custDataLst>
              <p:tags r:id="rId5"/>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a:t>
            </a:r>
            <a:r>
              <a:rPr lang="en-US" altLang="zh-CN" sz="2000">
                <a:solidFill>
                  <a:srgbClr val="9CC2F0"/>
                </a:solidFill>
                <a:sym typeface="+mn-ea"/>
              </a:rPr>
              <a:t>2</a:t>
            </a:r>
            <a:r>
              <a:rPr lang="zh-CN" altLang="en-US" sz="2000">
                <a:solidFill>
                  <a:srgbClr val="9CC2F0"/>
                </a:solidFill>
                <a:sym typeface="+mn-ea"/>
              </a:rPr>
              <a:t> </a:t>
            </a:r>
            <a:r>
              <a:rPr lang="en-US" altLang="zh-CN" sz="2000">
                <a:solidFill>
                  <a:srgbClr val="9CC2F0"/>
                </a:solidFill>
                <a:sym typeface="+mn-ea"/>
              </a:rPr>
              <a:t>VINS</a:t>
            </a:r>
            <a:r>
              <a:rPr lang="zh-CN" altLang="en-US" sz="2000">
                <a:solidFill>
                  <a:srgbClr val="9CC2F0"/>
                </a:solidFill>
                <a:sym typeface="+mn-ea"/>
              </a:rPr>
              <a:t>算法</a:t>
            </a:r>
            <a:endParaRPr lang="zh-CN" altLang="en-US" sz="2000">
              <a:solidFill>
                <a:srgbClr val="9CC2F0"/>
              </a:solidFill>
            </a:endParaRPr>
          </a:p>
        </p:txBody>
      </p:sp>
      <p:sp>
        <p:nvSpPr>
          <p:cNvPr id="9" name="文本框 8"/>
          <p:cNvSpPr txBox="1"/>
          <p:nvPr/>
        </p:nvSpPr>
        <p:spPr>
          <a:xfrm>
            <a:off x="2938145" y="892810"/>
            <a:ext cx="8183880" cy="1630045"/>
          </a:xfrm>
          <a:prstGeom prst="rect">
            <a:avLst/>
          </a:prstGeom>
          <a:noFill/>
          <a:ln w="9525">
            <a:noFill/>
          </a:ln>
        </p:spPr>
        <p:txBody>
          <a:bodyPr wrap="square">
            <a:spAutoFit/>
          </a:bodyPr>
          <a:p>
            <a:pPr marL="171450" indent="-171450">
              <a:lnSpc>
                <a:spcPct val="200000"/>
              </a:lnSpc>
              <a:buFont typeface="Wingdings" panose="05000000000000000000" charset="0"/>
              <a:buChar char="n"/>
            </a:pPr>
            <a:r>
              <a:rPr sz="1000" b="0">
                <a:solidFill>
                  <a:schemeClr val="bg1"/>
                </a:solidFill>
                <a:latin typeface="+mn-ea"/>
              </a:rPr>
              <a:t>到这里为止，本书已经介绍了Gmapping、Cartographer、LOAM、ORB-SLAM2、LSD-SLAM、SVO、RTABMAP和VINS这8种SLAM算法的代码框架。可以发现这些SLAM代码框架可以分为两类，一类是集中式，另一种是分布式</a:t>
            </a:r>
            <a:r>
              <a:rPr lang="zh-CN" sz="1000" b="0">
                <a:solidFill>
                  <a:schemeClr val="bg1"/>
                </a:solidFill>
                <a:latin typeface="+mn-ea"/>
              </a:rPr>
              <a:t>。</a:t>
            </a:r>
            <a:endParaRPr lang="zh-CN" sz="1000" b="0">
              <a:solidFill>
                <a:schemeClr val="bg1"/>
              </a:solidFill>
              <a:latin typeface="+mn-ea"/>
            </a:endParaRPr>
          </a:p>
          <a:p>
            <a:pPr marL="171450" indent="-171450">
              <a:lnSpc>
                <a:spcPct val="200000"/>
              </a:lnSpc>
              <a:buFont typeface="Wingdings" panose="05000000000000000000" charset="0"/>
              <a:buChar char="n"/>
            </a:pPr>
            <a:r>
              <a:rPr lang="zh-CN" sz="1000" b="0">
                <a:solidFill>
                  <a:schemeClr val="bg1"/>
                </a:solidFill>
                <a:latin typeface="+mn-ea"/>
              </a:rPr>
              <a:t>集中式，就是SLAM的核心逻辑被封装在一个核心库之中，然后由ROS接口层的各个实例程序调用，比如Gmapping、Cartographer、ORB-SLAM2、LSD-SLAM、RTABMAP。</a:t>
            </a:r>
            <a:endParaRPr lang="zh-CN" sz="1000" b="0">
              <a:solidFill>
                <a:schemeClr val="bg1"/>
              </a:solidFill>
              <a:latin typeface="+mn-ea"/>
            </a:endParaRPr>
          </a:p>
          <a:p>
            <a:pPr marL="171450" indent="-171450">
              <a:lnSpc>
                <a:spcPct val="200000"/>
              </a:lnSpc>
              <a:buFont typeface="Wingdings" panose="05000000000000000000" charset="0"/>
              <a:buChar char="n"/>
            </a:pPr>
            <a:r>
              <a:rPr lang="zh-CN" sz="1000" b="0">
                <a:solidFill>
                  <a:schemeClr val="bg1"/>
                </a:solidFill>
                <a:latin typeface="+mn-ea"/>
              </a:rPr>
              <a:t>分布式，就是SLAM算法按照功能模块直接被划分成几个独立的ROS节点来实现，节点之间通过话题进行数据交换，比如LOAM、VINS。</a:t>
            </a:r>
            <a:endParaRPr lang="zh-CN" sz="1000" b="0">
              <a:solidFill>
                <a:schemeClr val="bg1"/>
              </a:solidFill>
              <a:latin typeface="+mn-ea"/>
            </a:endParaRPr>
          </a:p>
        </p:txBody>
      </p:sp>
      <p:pic>
        <p:nvPicPr>
          <p:cNvPr id="8" name="图片 7" descr="图片13"/>
          <p:cNvPicPr>
            <a:picLocks noChangeAspect="1"/>
          </p:cNvPicPr>
          <p:nvPr/>
        </p:nvPicPr>
        <p:blipFill>
          <a:blip r:embed="rId6"/>
          <a:stretch>
            <a:fillRect/>
          </a:stretch>
        </p:blipFill>
        <p:spPr>
          <a:xfrm>
            <a:off x="3223895" y="2745740"/>
            <a:ext cx="7478395" cy="2884805"/>
          </a:xfrm>
          <a:prstGeom prst="rect">
            <a:avLst/>
          </a:prstGeom>
        </p:spPr>
      </p:pic>
      <p:sp>
        <p:nvSpPr>
          <p:cNvPr id="10" name="文本框 9"/>
          <p:cNvSpPr txBox="1"/>
          <p:nvPr/>
        </p:nvSpPr>
        <p:spPr>
          <a:xfrm>
            <a:off x="715645" y="5768340"/>
            <a:ext cx="11446510" cy="706755"/>
          </a:xfrm>
          <a:prstGeom prst="rect">
            <a:avLst/>
          </a:prstGeom>
          <a:noFill/>
          <a:ln w="9525">
            <a:noFill/>
          </a:ln>
        </p:spPr>
        <p:txBody>
          <a:bodyPr wrap="square">
            <a:spAutoFit/>
          </a:bodyPr>
          <a:p>
            <a:pPr indent="0">
              <a:lnSpc>
                <a:spcPct val="200000"/>
              </a:lnSpc>
              <a:buFont typeface="Wingdings" panose="05000000000000000000" charset="0"/>
              <a:buNone/>
            </a:pPr>
            <a:r>
              <a:rPr sz="1000" b="0">
                <a:solidFill>
                  <a:srgbClr val="FF0000"/>
                </a:solidFill>
                <a:latin typeface="+mn-ea"/>
              </a:rPr>
              <a:t>拿到一个开源SLAM代码，学习重点当然不是代码中的各种细枝末节的语法，因为代码细枝末节的语法是千变万化无穷无尽的。</a:t>
            </a:r>
            <a:endParaRPr sz="1000" b="0">
              <a:solidFill>
                <a:srgbClr val="FF0000"/>
              </a:solidFill>
              <a:latin typeface="+mn-ea"/>
            </a:endParaRPr>
          </a:p>
          <a:p>
            <a:pPr indent="0">
              <a:lnSpc>
                <a:spcPct val="200000"/>
              </a:lnSpc>
              <a:buFont typeface="Wingdings" panose="05000000000000000000" charset="0"/>
              <a:buNone/>
            </a:pPr>
            <a:r>
              <a:rPr sz="1000" b="0">
                <a:solidFill>
                  <a:srgbClr val="FF0000"/>
                </a:solidFill>
                <a:latin typeface="+mn-ea"/>
              </a:rPr>
              <a:t>学习重点一方面应该是了解代码框架设计思路，这不仅能帮助大家快速上手并且也为后续修改代码和独立设计自己的算法打好了基础；另一方面是通过代码更深入地解读相应论文中的数学公式。</a:t>
            </a:r>
            <a:endParaRPr sz="1000" b="0">
              <a:solidFill>
                <a:srgbClr val="FF0000"/>
              </a:solidFill>
              <a:latin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795463" y="722630"/>
            <a:ext cx="8502650" cy="633095"/>
          </a:xfrm>
        </p:spPr>
        <p:txBody>
          <a:bodyPr>
            <a:noAutofit/>
          </a:bodyPr>
          <a:p>
            <a:r>
              <a:rPr lang="zh-CN" altLang="en-US" sz="2800" u="sng">
                <a:solidFill>
                  <a:srgbClr val="FF0000"/>
                </a:solidFill>
              </a:rPr>
              <a:t>其他</a:t>
            </a:r>
            <a:r>
              <a:rPr lang="en-US" altLang="zh-CN" sz="2800" u="sng">
                <a:solidFill>
                  <a:srgbClr val="FF0000"/>
                </a:solidFill>
              </a:rPr>
              <a:t>SLAM</a:t>
            </a:r>
            <a:r>
              <a:rPr lang="zh-CN" altLang="en-US" sz="2800" u="sng">
                <a:solidFill>
                  <a:srgbClr val="FF0000"/>
                </a:solidFill>
              </a:rPr>
              <a:t>系统</a:t>
            </a:r>
            <a:r>
              <a:rPr lang="zh-CN" altLang="en-US" sz="2800">
                <a:solidFill>
                  <a:srgbClr val="FFFF00"/>
                </a:solidFill>
              </a:rPr>
              <a:t>具体指什么？</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47" name="文本框 46"/>
          <p:cNvSpPr txBox="1"/>
          <p:nvPr/>
        </p:nvSpPr>
        <p:spPr>
          <a:xfrm>
            <a:off x="3792220" y="1433830"/>
            <a:ext cx="4302125" cy="506730"/>
          </a:xfrm>
          <a:prstGeom prst="rect">
            <a:avLst/>
          </a:prstGeom>
          <a:noFill/>
        </p:spPr>
        <p:txBody>
          <a:bodyPr wrap="square" rtlCol="0">
            <a:spAutoFit/>
          </a:bodyPr>
          <a:p>
            <a:pPr indent="0" algn="ctr">
              <a:lnSpc>
                <a:spcPct val="150000"/>
              </a:lnSpc>
              <a:buNone/>
            </a:pPr>
            <a:r>
              <a:rPr lang="en-US" altLang="zh-CN">
                <a:solidFill>
                  <a:srgbClr val="FFFF00"/>
                </a:solidFill>
                <a:sym typeface="+mn-ea"/>
              </a:rPr>
              <a:t>SLAM</a:t>
            </a:r>
            <a:r>
              <a:rPr lang="zh-CN" altLang="en-US">
                <a:solidFill>
                  <a:srgbClr val="FFFF00"/>
                </a:solidFill>
                <a:sym typeface="+mn-ea"/>
              </a:rPr>
              <a:t>问题</a:t>
            </a:r>
            <a:r>
              <a:rPr lang="en-US" altLang="zh-CN">
                <a:solidFill>
                  <a:srgbClr val="FFFF00"/>
                </a:solidFill>
                <a:sym typeface="+mn-ea"/>
              </a:rPr>
              <a:t>  &gt;  SLAM</a:t>
            </a:r>
            <a:r>
              <a:rPr lang="zh-CN" altLang="en-US">
                <a:solidFill>
                  <a:srgbClr val="FFFF00"/>
                </a:solidFill>
                <a:sym typeface="+mn-ea"/>
              </a:rPr>
              <a:t>算法</a:t>
            </a:r>
            <a:r>
              <a:rPr lang="en-US" altLang="zh-CN">
                <a:solidFill>
                  <a:srgbClr val="FFFF00"/>
                </a:solidFill>
                <a:sym typeface="+mn-ea"/>
              </a:rPr>
              <a:t>  &gt;  SLAM</a:t>
            </a:r>
            <a:r>
              <a:rPr lang="zh-CN" altLang="en-US">
                <a:solidFill>
                  <a:srgbClr val="FFFF00"/>
                </a:solidFill>
                <a:sym typeface="+mn-ea"/>
              </a:rPr>
              <a:t>系统</a:t>
            </a:r>
            <a:endParaRPr lang="zh-CN" altLang="en-US">
              <a:solidFill>
                <a:srgbClr val="FFFF00"/>
              </a:solidFill>
              <a:sym typeface="+mn-ea"/>
            </a:endParaRPr>
          </a:p>
        </p:txBody>
      </p:sp>
      <p:grpSp>
        <p:nvGrpSpPr>
          <p:cNvPr id="43" name="组合 42"/>
          <p:cNvGrpSpPr/>
          <p:nvPr/>
        </p:nvGrpSpPr>
        <p:grpSpPr>
          <a:xfrm>
            <a:off x="125095" y="2254250"/>
            <a:ext cx="5902325" cy="3642360"/>
            <a:chOff x="197" y="3550"/>
            <a:chExt cx="9295" cy="5736"/>
          </a:xfrm>
        </p:grpSpPr>
        <p:sp>
          <p:nvSpPr>
            <p:cNvPr id="6" name="标题 5"/>
            <p:cNvSpPr>
              <a:spLocks noGrp="1"/>
            </p:cNvSpPr>
            <p:nvPr>
              <p:custDataLst>
                <p:tags r:id="rId5"/>
              </p:custDataLst>
            </p:nvPr>
          </p:nvSpPr>
          <p:spPr>
            <a:xfrm>
              <a:off x="2278" y="3738"/>
              <a:ext cx="3185" cy="58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b="0">
                  <a:solidFill>
                    <a:srgbClr val="FFFF00"/>
                  </a:solidFill>
                </a:rPr>
                <a:t>按求解结果分类</a:t>
              </a:r>
              <a:endParaRPr lang="zh-CN" altLang="en-US" sz="1400" b="0">
                <a:solidFill>
                  <a:srgbClr val="FFFF00"/>
                </a:solidFill>
              </a:endParaRPr>
            </a:p>
          </p:txBody>
        </p:sp>
        <p:sp>
          <p:nvSpPr>
            <p:cNvPr id="9" name="左大括号 8"/>
            <p:cNvSpPr/>
            <p:nvPr/>
          </p:nvSpPr>
          <p:spPr>
            <a:xfrm>
              <a:off x="5233" y="3598"/>
              <a:ext cx="540" cy="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标题 5"/>
            <p:cNvSpPr>
              <a:spLocks noGrp="1"/>
            </p:cNvSpPr>
            <p:nvPr>
              <p:custDataLst>
                <p:tags r:id="rId6"/>
              </p:custDataLst>
            </p:nvPr>
          </p:nvSpPr>
          <p:spPr>
            <a:xfrm>
              <a:off x="5719" y="3550"/>
              <a:ext cx="2645" cy="848"/>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在线</a:t>
              </a:r>
              <a:r>
                <a:rPr lang="en-US" altLang="zh-CN" sz="1400" b="0">
                  <a:solidFill>
                    <a:srgbClr val="FFFF00"/>
                  </a:solidFill>
                </a:rPr>
                <a:t>SLAM</a:t>
              </a:r>
              <a:endParaRPr lang="en-US" altLang="zh-CN" sz="1400" b="0">
                <a:solidFill>
                  <a:srgbClr val="FFFF00"/>
                </a:solidFill>
              </a:endParaRPr>
            </a:p>
            <a:p>
              <a:pPr algn="l"/>
              <a:r>
                <a:rPr lang="zh-CN" altLang="en-US" sz="1400" b="0">
                  <a:solidFill>
                    <a:srgbClr val="FFFF00"/>
                  </a:solidFill>
                </a:rPr>
                <a:t>完全</a:t>
              </a:r>
              <a:r>
                <a:rPr lang="en-US" altLang="zh-CN" sz="1400" b="0">
                  <a:solidFill>
                    <a:srgbClr val="FFFF00"/>
                  </a:solidFill>
                </a:rPr>
                <a:t>SLAM</a:t>
              </a:r>
              <a:endParaRPr lang="en-US" altLang="zh-CN" sz="1400" b="0">
                <a:solidFill>
                  <a:srgbClr val="FFFF00"/>
                </a:solidFill>
              </a:endParaRPr>
            </a:p>
          </p:txBody>
        </p:sp>
        <p:sp>
          <p:nvSpPr>
            <p:cNvPr id="16" name="标题 5"/>
            <p:cNvSpPr>
              <a:spLocks noGrp="1"/>
            </p:cNvSpPr>
            <p:nvPr>
              <p:custDataLst>
                <p:tags r:id="rId7"/>
              </p:custDataLst>
            </p:nvPr>
          </p:nvSpPr>
          <p:spPr>
            <a:xfrm>
              <a:off x="2294" y="4817"/>
              <a:ext cx="3185" cy="619"/>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b="0">
                  <a:solidFill>
                    <a:srgbClr val="FFFF00"/>
                  </a:solidFill>
                </a:rPr>
                <a:t>按问题表示分类</a:t>
              </a:r>
              <a:endParaRPr lang="zh-CN" altLang="en-US" sz="1400" b="0">
                <a:solidFill>
                  <a:srgbClr val="FFFF00"/>
                </a:solidFill>
              </a:endParaRPr>
            </a:p>
          </p:txBody>
        </p:sp>
        <p:sp>
          <p:nvSpPr>
            <p:cNvPr id="17" name="左大括号 16"/>
            <p:cNvSpPr/>
            <p:nvPr/>
          </p:nvSpPr>
          <p:spPr>
            <a:xfrm>
              <a:off x="5249" y="4750"/>
              <a:ext cx="540" cy="8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4" name="标题 5"/>
            <p:cNvSpPr>
              <a:spLocks noGrp="1"/>
            </p:cNvSpPr>
            <p:nvPr>
              <p:custDataLst>
                <p:tags r:id="rId8"/>
              </p:custDataLst>
            </p:nvPr>
          </p:nvSpPr>
          <p:spPr>
            <a:xfrm>
              <a:off x="5720" y="4639"/>
              <a:ext cx="3773" cy="1126"/>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基于贝叶斯的</a:t>
              </a:r>
              <a:r>
                <a:rPr lang="en-US" altLang="zh-CN" sz="1400" b="0">
                  <a:solidFill>
                    <a:srgbClr val="FFFF00"/>
                  </a:solidFill>
                </a:rPr>
                <a:t>SLAM</a:t>
              </a:r>
              <a:endParaRPr lang="en-US" altLang="zh-CN" sz="1400" b="0">
                <a:solidFill>
                  <a:srgbClr val="FFFF00"/>
                </a:solidFill>
              </a:endParaRPr>
            </a:p>
            <a:p>
              <a:pPr algn="l"/>
              <a:r>
                <a:rPr lang="zh-CN" sz="1400" b="0">
                  <a:solidFill>
                    <a:srgbClr val="FFFF00"/>
                  </a:solidFill>
                </a:rPr>
                <a:t>基于最小二乘的</a:t>
              </a:r>
              <a:r>
                <a:rPr lang="en-US" altLang="zh-CN" sz="1400" b="0">
                  <a:solidFill>
                    <a:srgbClr val="FFFF00"/>
                  </a:solidFill>
                </a:rPr>
                <a:t>SLAM</a:t>
              </a:r>
              <a:endParaRPr lang="en-US" altLang="zh-CN" sz="1400" b="0">
                <a:solidFill>
                  <a:srgbClr val="FFFF00"/>
                </a:solidFill>
              </a:endParaRPr>
            </a:p>
            <a:p>
              <a:pPr algn="l"/>
              <a:r>
                <a:rPr lang="zh-CN" altLang="en-US" sz="1400" b="0">
                  <a:solidFill>
                    <a:srgbClr val="FFFF00"/>
                  </a:solidFill>
                </a:rPr>
                <a:t>基于机器学习的</a:t>
              </a:r>
              <a:r>
                <a:rPr lang="en-US" altLang="zh-CN" sz="1400" b="0">
                  <a:solidFill>
                    <a:srgbClr val="FFFF00"/>
                  </a:solidFill>
                </a:rPr>
                <a:t>SLAM</a:t>
              </a:r>
              <a:endParaRPr lang="en-US" altLang="zh-CN" sz="1400" b="0">
                <a:solidFill>
                  <a:srgbClr val="FFFF00"/>
                </a:solidFill>
              </a:endParaRPr>
            </a:p>
          </p:txBody>
        </p:sp>
        <p:sp>
          <p:nvSpPr>
            <p:cNvPr id="18" name="标题 5"/>
            <p:cNvSpPr>
              <a:spLocks noGrp="1"/>
            </p:cNvSpPr>
            <p:nvPr>
              <p:custDataLst>
                <p:tags r:id="rId9"/>
              </p:custDataLst>
            </p:nvPr>
          </p:nvSpPr>
          <p:spPr>
            <a:xfrm>
              <a:off x="2144" y="6034"/>
              <a:ext cx="3185" cy="619"/>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b="0">
                  <a:solidFill>
                    <a:srgbClr val="FFFF00"/>
                  </a:solidFill>
                </a:rPr>
                <a:t>按传感器分类</a:t>
              </a:r>
              <a:endParaRPr lang="zh-CN" altLang="en-US" sz="1400" b="0">
                <a:solidFill>
                  <a:srgbClr val="FFFF00"/>
                </a:solidFill>
              </a:endParaRPr>
            </a:p>
          </p:txBody>
        </p:sp>
        <p:sp>
          <p:nvSpPr>
            <p:cNvPr id="20" name="左大括号 19"/>
            <p:cNvSpPr/>
            <p:nvPr/>
          </p:nvSpPr>
          <p:spPr>
            <a:xfrm>
              <a:off x="4854" y="5989"/>
              <a:ext cx="540" cy="8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1" name="标题 5"/>
            <p:cNvSpPr>
              <a:spLocks noGrp="1"/>
            </p:cNvSpPr>
            <p:nvPr>
              <p:custDataLst>
                <p:tags r:id="rId10"/>
              </p:custDataLst>
            </p:nvPr>
          </p:nvSpPr>
          <p:spPr>
            <a:xfrm>
              <a:off x="5399" y="5846"/>
              <a:ext cx="3773" cy="1126"/>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激光</a:t>
              </a:r>
              <a:r>
                <a:rPr lang="en-US" altLang="zh-CN" sz="1400" b="0">
                  <a:solidFill>
                    <a:srgbClr val="FFFF00"/>
                  </a:solidFill>
                </a:rPr>
                <a:t>SLAM</a:t>
              </a:r>
              <a:endParaRPr lang="en-US" altLang="zh-CN" sz="1400" b="0">
                <a:solidFill>
                  <a:srgbClr val="FFFF00"/>
                </a:solidFill>
              </a:endParaRPr>
            </a:p>
            <a:p>
              <a:pPr algn="l"/>
              <a:r>
                <a:rPr lang="zh-CN" altLang="en-US" sz="1400" b="0">
                  <a:solidFill>
                    <a:srgbClr val="FFFF00"/>
                  </a:solidFill>
                </a:rPr>
                <a:t>视觉</a:t>
              </a:r>
              <a:r>
                <a:rPr lang="en-US" altLang="zh-CN" sz="1400" b="0">
                  <a:solidFill>
                    <a:srgbClr val="FFFF00"/>
                  </a:solidFill>
                </a:rPr>
                <a:t>SLAM</a:t>
              </a:r>
              <a:endParaRPr lang="en-US" altLang="zh-CN" sz="1400" b="0">
                <a:solidFill>
                  <a:srgbClr val="FFFF00"/>
                </a:solidFill>
              </a:endParaRPr>
            </a:p>
            <a:p>
              <a:pPr algn="l"/>
              <a:r>
                <a:rPr lang="zh-CN" altLang="en-US" sz="1400" b="0">
                  <a:solidFill>
                    <a:srgbClr val="FFFF00"/>
                  </a:solidFill>
                </a:rPr>
                <a:t>多传感器融合</a:t>
              </a:r>
              <a:r>
                <a:rPr lang="en-US" altLang="zh-CN" sz="1400" b="0">
                  <a:solidFill>
                    <a:srgbClr val="FFFF00"/>
                  </a:solidFill>
                </a:rPr>
                <a:t>SLAM</a:t>
              </a:r>
              <a:endParaRPr lang="en-US" altLang="zh-CN" sz="1400" b="0">
                <a:solidFill>
                  <a:srgbClr val="FFFF00"/>
                </a:solidFill>
              </a:endParaRPr>
            </a:p>
          </p:txBody>
        </p:sp>
        <p:sp>
          <p:nvSpPr>
            <p:cNvPr id="35" name="标题 5"/>
            <p:cNvSpPr>
              <a:spLocks noGrp="1"/>
            </p:cNvSpPr>
            <p:nvPr>
              <p:custDataLst>
                <p:tags r:id="rId11"/>
              </p:custDataLst>
            </p:nvPr>
          </p:nvSpPr>
          <p:spPr>
            <a:xfrm>
              <a:off x="1994" y="7277"/>
              <a:ext cx="3185" cy="619"/>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b="0">
                  <a:solidFill>
                    <a:srgbClr val="FFFF00"/>
                  </a:solidFill>
                </a:rPr>
                <a:t>按地图分类</a:t>
              </a:r>
              <a:endParaRPr lang="zh-CN" altLang="en-US" sz="1400" b="0">
                <a:solidFill>
                  <a:srgbClr val="FFFF00"/>
                </a:solidFill>
              </a:endParaRPr>
            </a:p>
          </p:txBody>
        </p:sp>
        <p:sp>
          <p:nvSpPr>
            <p:cNvPr id="36" name="左大括号 35"/>
            <p:cNvSpPr/>
            <p:nvPr/>
          </p:nvSpPr>
          <p:spPr>
            <a:xfrm>
              <a:off x="4529" y="7199"/>
              <a:ext cx="540" cy="8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7" name="标题 5"/>
            <p:cNvSpPr>
              <a:spLocks noGrp="1"/>
            </p:cNvSpPr>
            <p:nvPr>
              <p:custDataLst>
                <p:tags r:id="rId12"/>
              </p:custDataLst>
            </p:nvPr>
          </p:nvSpPr>
          <p:spPr>
            <a:xfrm>
              <a:off x="5029" y="7091"/>
              <a:ext cx="3773" cy="1126"/>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二维</a:t>
              </a:r>
              <a:r>
                <a:rPr lang="en-US" altLang="zh-CN" sz="1400" b="0">
                  <a:solidFill>
                    <a:srgbClr val="FFFF00"/>
                  </a:solidFill>
                </a:rPr>
                <a:t>SLAM</a:t>
              </a:r>
              <a:endParaRPr lang="en-US" altLang="zh-CN" sz="1400" b="0">
                <a:solidFill>
                  <a:srgbClr val="FFFF00"/>
                </a:solidFill>
              </a:endParaRPr>
            </a:p>
            <a:p>
              <a:pPr algn="l"/>
              <a:r>
                <a:rPr lang="zh-CN" altLang="en-US" sz="1400" b="0">
                  <a:solidFill>
                    <a:srgbClr val="FFFF00"/>
                  </a:solidFill>
                </a:rPr>
                <a:t>三维</a:t>
              </a:r>
              <a:r>
                <a:rPr lang="en-US" altLang="zh-CN" sz="1400" b="0">
                  <a:solidFill>
                    <a:srgbClr val="FFFF00"/>
                  </a:solidFill>
                </a:rPr>
                <a:t>SLAM</a:t>
              </a:r>
              <a:endParaRPr lang="en-US" altLang="zh-CN" sz="1400" b="0">
                <a:solidFill>
                  <a:srgbClr val="FFFF00"/>
                </a:solidFill>
              </a:endParaRPr>
            </a:p>
            <a:p>
              <a:pPr algn="l"/>
              <a:r>
                <a:rPr lang="zh-CN" altLang="en-US" sz="1400" b="0">
                  <a:solidFill>
                    <a:srgbClr val="FFFF00"/>
                  </a:solidFill>
                </a:rPr>
                <a:t>语义</a:t>
              </a:r>
              <a:r>
                <a:rPr lang="en-US" altLang="zh-CN" sz="1400" b="0">
                  <a:solidFill>
                    <a:srgbClr val="FFFF00"/>
                  </a:solidFill>
                </a:rPr>
                <a:t>SLAM</a:t>
              </a:r>
              <a:endParaRPr lang="en-US" altLang="zh-CN" sz="1400" b="0">
                <a:solidFill>
                  <a:srgbClr val="FFFF00"/>
                </a:solidFill>
              </a:endParaRPr>
            </a:p>
          </p:txBody>
        </p:sp>
        <p:sp>
          <p:nvSpPr>
            <p:cNvPr id="38" name="标题 5"/>
            <p:cNvSpPr>
              <a:spLocks noGrp="1"/>
            </p:cNvSpPr>
            <p:nvPr>
              <p:custDataLst>
                <p:tags r:id="rId13"/>
              </p:custDataLst>
            </p:nvPr>
          </p:nvSpPr>
          <p:spPr>
            <a:xfrm>
              <a:off x="1974" y="8486"/>
              <a:ext cx="3185" cy="619"/>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b="0">
                  <a:solidFill>
                    <a:srgbClr val="FFFF00"/>
                  </a:solidFill>
                </a:rPr>
                <a:t>按场景分类</a:t>
              </a:r>
              <a:endParaRPr lang="zh-CN" altLang="en-US" sz="1400" b="0">
                <a:solidFill>
                  <a:srgbClr val="FFFF00"/>
                </a:solidFill>
              </a:endParaRPr>
            </a:p>
          </p:txBody>
        </p:sp>
        <p:sp>
          <p:nvSpPr>
            <p:cNvPr id="39" name="左大括号 38"/>
            <p:cNvSpPr/>
            <p:nvPr/>
          </p:nvSpPr>
          <p:spPr>
            <a:xfrm>
              <a:off x="4483" y="8447"/>
              <a:ext cx="540" cy="8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0" name="标题 5"/>
            <p:cNvSpPr>
              <a:spLocks noGrp="1"/>
            </p:cNvSpPr>
            <p:nvPr>
              <p:custDataLst>
                <p:tags r:id="rId14"/>
              </p:custDataLst>
            </p:nvPr>
          </p:nvSpPr>
          <p:spPr>
            <a:xfrm>
              <a:off x="4984" y="8344"/>
              <a:ext cx="3773" cy="942"/>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静态</a:t>
              </a:r>
              <a:r>
                <a:rPr lang="en-US" altLang="zh-CN" sz="1400" b="0">
                  <a:solidFill>
                    <a:srgbClr val="FFFF00"/>
                  </a:solidFill>
                </a:rPr>
                <a:t>SLAM</a:t>
              </a:r>
              <a:endParaRPr lang="en-US" altLang="zh-CN" sz="1400" b="0">
                <a:solidFill>
                  <a:srgbClr val="FFFF00"/>
                </a:solidFill>
              </a:endParaRPr>
            </a:p>
            <a:p>
              <a:pPr algn="l"/>
              <a:r>
                <a:rPr lang="zh-CN" altLang="en-US" sz="1400" b="0">
                  <a:solidFill>
                    <a:srgbClr val="FFFF00"/>
                  </a:solidFill>
                </a:rPr>
                <a:t>动态</a:t>
              </a:r>
              <a:r>
                <a:rPr lang="en-US" altLang="zh-CN" sz="1400" b="0">
                  <a:solidFill>
                    <a:srgbClr val="FFFF00"/>
                  </a:solidFill>
                </a:rPr>
                <a:t>SLAM</a:t>
              </a:r>
              <a:endParaRPr lang="en-US" altLang="zh-CN" sz="1400" b="0">
                <a:solidFill>
                  <a:srgbClr val="FFFF00"/>
                </a:solidFill>
              </a:endParaRPr>
            </a:p>
          </p:txBody>
        </p:sp>
        <p:sp>
          <p:nvSpPr>
            <p:cNvPr id="41" name="左大括号 40"/>
            <p:cNvSpPr/>
            <p:nvPr/>
          </p:nvSpPr>
          <p:spPr>
            <a:xfrm>
              <a:off x="2279" y="4056"/>
              <a:ext cx="318" cy="48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2" name="标题 5"/>
            <p:cNvSpPr>
              <a:spLocks noGrp="1"/>
            </p:cNvSpPr>
            <p:nvPr>
              <p:custDataLst>
                <p:tags r:id="rId15"/>
              </p:custDataLst>
            </p:nvPr>
          </p:nvSpPr>
          <p:spPr>
            <a:xfrm>
              <a:off x="197" y="6048"/>
              <a:ext cx="2237" cy="84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en-US" altLang="zh-CN" sz="1400" b="0">
                  <a:solidFill>
                    <a:srgbClr val="FFFF00"/>
                  </a:solidFill>
                </a:rPr>
                <a:t>SLAM</a:t>
              </a:r>
              <a:r>
                <a:rPr lang="zh-CN" altLang="en-US" sz="1400" b="0">
                  <a:solidFill>
                    <a:srgbClr val="FFFF00"/>
                  </a:solidFill>
                </a:rPr>
                <a:t>系统</a:t>
              </a:r>
              <a:endParaRPr lang="zh-CN" altLang="en-US" sz="1400" b="0">
                <a:solidFill>
                  <a:srgbClr val="FFFF00"/>
                </a:solidFill>
              </a:endParaRPr>
            </a:p>
            <a:p>
              <a:pPr algn="ctr"/>
              <a:r>
                <a:rPr lang="zh-CN" altLang="en-US" sz="1400" b="0">
                  <a:solidFill>
                    <a:srgbClr val="FFFF00"/>
                  </a:solidFill>
                </a:rPr>
                <a:t>常见分类</a:t>
              </a:r>
              <a:endParaRPr lang="zh-CN" altLang="en-US" sz="1400" b="0">
                <a:solidFill>
                  <a:srgbClr val="FFFF00"/>
                </a:solidFill>
              </a:endParaRPr>
            </a:p>
          </p:txBody>
        </p:sp>
      </p:grpSp>
      <p:pic>
        <p:nvPicPr>
          <p:cNvPr id="30" name="图片 29" descr="图片5"/>
          <p:cNvPicPr>
            <a:picLocks noChangeAspect="1"/>
          </p:cNvPicPr>
          <p:nvPr/>
        </p:nvPicPr>
        <p:blipFill>
          <a:blip r:embed="rId16"/>
          <a:stretch>
            <a:fillRect/>
          </a:stretch>
        </p:blipFill>
        <p:spPr>
          <a:xfrm>
            <a:off x="6189980" y="2526030"/>
            <a:ext cx="5478780" cy="3117215"/>
          </a:xfrm>
          <a:prstGeom prst="rect">
            <a:avLst/>
          </a:prstGeom>
        </p:spPr>
      </p:pic>
      <p:sp>
        <p:nvSpPr>
          <p:cNvPr id="44" name="文本框 43"/>
          <p:cNvSpPr txBox="1"/>
          <p:nvPr/>
        </p:nvSpPr>
        <p:spPr>
          <a:xfrm>
            <a:off x="3631565" y="6030595"/>
            <a:ext cx="6071235" cy="368300"/>
          </a:xfrm>
          <a:prstGeom prst="rect">
            <a:avLst/>
          </a:prstGeom>
          <a:noFill/>
        </p:spPr>
        <p:txBody>
          <a:bodyPr wrap="square" rtlCol="0">
            <a:spAutoFit/>
          </a:bodyPr>
          <a:p>
            <a:r>
              <a:rPr lang="zh-CN" altLang="en-US">
                <a:solidFill>
                  <a:srgbClr val="FF0000"/>
                </a:solidFill>
              </a:rPr>
              <a:t>一种具体的</a:t>
            </a:r>
            <a:r>
              <a:rPr lang="en-US" altLang="zh-CN">
                <a:solidFill>
                  <a:srgbClr val="FF0000"/>
                </a:solidFill>
              </a:rPr>
              <a:t>SLAM</a:t>
            </a:r>
            <a:r>
              <a:rPr lang="zh-CN" altLang="en-US">
                <a:solidFill>
                  <a:srgbClr val="FF0000"/>
                </a:solidFill>
              </a:rPr>
              <a:t>系统，在不同的分类语境，有不同的称呼</a:t>
            </a:r>
            <a:endParaRPr lang="zh-CN" altLang="en-US">
              <a:solidFill>
                <a:srgbClr val="FF0000"/>
              </a:solidFill>
            </a:endParaRPr>
          </a:p>
        </p:txBody>
      </p:sp>
      <p:sp>
        <p:nvSpPr>
          <p:cNvPr id="4" name="椭圆 3"/>
          <p:cNvSpPr/>
          <p:nvPr/>
        </p:nvSpPr>
        <p:spPr>
          <a:xfrm>
            <a:off x="7229475" y="4373880"/>
            <a:ext cx="1485900" cy="119253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629400" y="4766945"/>
            <a:ext cx="645160" cy="368300"/>
          </a:xfrm>
          <a:prstGeom prst="rect">
            <a:avLst/>
          </a:prstGeom>
          <a:noFill/>
        </p:spPr>
        <p:txBody>
          <a:bodyPr wrap="square" rtlCol="0">
            <a:spAutoFit/>
          </a:bodyPr>
          <a:p>
            <a:r>
              <a:rPr lang="zh-CN" altLang="en-US">
                <a:solidFill>
                  <a:srgbClr val="FF0000"/>
                </a:solidFill>
              </a:rPr>
              <a:t>其他</a:t>
            </a:r>
            <a:endParaRPr lang="zh-CN" altLang="en-US">
              <a:solidFill>
                <a:srgbClr val="FF0000"/>
              </a:solidFill>
            </a:endParaRPr>
          </a:p>
        </p:txBody>
      </p:sp>
    </p:spTree>
    <p:custDataLst>
      <p:tags r:id="rId1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blinds(horizontal)">
                                      <p:cBhvr>
                                        <p:cTn id="2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44"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VINS</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VINS</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VINS</a:t>
            </a:r>
            <a:r>
              <a:rPr lang="zh-CN" altLang="en-US" sz="1400">
                <a:solidFill>
                  <a:srgbClr val="FFFF00"/>
                </a:solidFill>
                <a:latin typeface="+mn-ea"/>
                <a:sym typeface="+mn-ea"/>
              </a:rPr>
              <a:t>安装与运行</a:t>
            </a:r>
            <a:endParaRPr lang="zh-CN" altLang="en-US" sz="1400" b="0">
              <a:solidFill>
                <a:srgbClr val="FFFF00"/>
              </a:solidFill>
              <a:latin typeface="+mn-ea"/>
              <a:sym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2" name="标题 1"/>
          <p:cNvSpPr>
            <a:spLocks noGrp="1"/>
          </p:cNvSpPr>
          <p:nvPr>
            <p:ph type="ctrTitle"/>
            <p:custDataLst>
              <p:tags r:id="rId5"/>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a:t>
            </a:r>
            <a:r>
              <a:rPr lang="en-US" altLang="zh-CN" sz="2000">
                <a:solidFill>
                  <a:srgbClr val="9CC2F0"/>
                </a:solidFill>
                <a:sym typeface="+mn-ea"/>
              </a:rPr>
              <a:t>2</a:t>
            </a:r>
            <a:r>
              <a:rPr lang="zh-CN" altLang="en-US" sz="2000">
                <a:solidFill>
                  <a:srgbClr val="9CC2F0"/>
                </a:solidFill>
                <a:sym typeface="+mn-ea"/>
              </a:rPr>
              <a:t> </a:t>
            </a:r>
            <a:r>
              <a:rPr lang="en-US" altLang="zh-CN" sz="2000">
                <a:solidFill>
                  <a:srgbClr val="9CC2F0"/>
                </a:solidFill>
                <a:sym typeface="+mn-ea"/>
              </a:rPr>
              <a:t>VINS</a:t>
            </a:r>
            <a:r>
              <a:rPr lang="zh-CN" altLang="en-US" sz="2000">
                <a:solidFill>
                  <a:srgbClr val="9CC2F0"/>
                </a:solidFill>
                <a:sym typeface="+mn-ea"/>
              </a:rPr>
              <a:t>算法</a:t>
            </a:r>
            <a:endParaRPr lang="zh-CN" altLang="en-US" sz="2000">
              <a:solidFill>
                <a:srgbClr val="9CC2F0"/>
              </a:solidFill>
            </a:endParaRPr>
          </a:p>
        </p:txBody>
      </p:sp>
      <p:sp>
        <p:nvSpPr>
          <p:cNvPr id="7" name="文本框 6"/>
          <p:cNvSpPr txBox="1"/>
          <p:nvPr/>
        </p:nvSpPr>
        <p:spPr>
          <a:xfrm>
            <a:off x="337185" y="2870200"/>
            <a:ext cx="277304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0000"/>
                </a:solidFill>
                <a:latin typeface="+mn-ea"/>
              </a:rPr>
              <a:t>环境：</a:t>
            </a:r>
            <a:r>
              <a:rPr lang="en-US" altLang="zh-CN" sz="1000" b="0">
                <a:solidFill>
                  <a:srgbClr val="FF0000"/>
                </a:solidFill>
                <a:latin typeface="+mn-ea"/>
              </a:rPr>
              <a:t>Ubuntu18.04+ROS melodic</a:t>
            </a:r>
            <a:endParaRPr lang="en-US" altLang="zh-CN" sz="1000" b="0">
              <a:solidFill>
                <a:srgbClr val="FF0000"/>
              </a:solidFill>
              <a:latin typeface="+mn-ea"/>
            </a:endParaRPr>
          </a:p>
        </p:txBody>
      </p:sp>
      <p:sp>
        <p:nvSpPr>
          <p:cNvPr id="12" name="文本框 11"/>
          <p:cNvSpPr txBox="1"/>
          <p:nvPr/>
        </p:nvSpPr>
        <p:spPr>
          <a:xfrm>
            <a:off x="3223260" y="1396365"/>
            <a:ext cx="4143375" cy="2722880"/>
          </a:xfrm>
          <a:prstGeom prst="rect">
            <a:avLst/>
          </a:prstGeom>
          <a:noFill/>
          <a:ln w="9525">
            <a:solidFill>
              <a:schemeClr val="accent1"/>
            </a:solidFill>
          </a:ln>
        </p:spPr>
        <p:txBody>
          <a:bodyPr wrap="square">
            <a:spAutoFit/>
          </a:bodyPr>
          <a:p>
            <a:pPr indent="0">
              <a:lnSpc>
                <a:spcPct val="100000"/>
              </a:lnSpc>
              <a:buFont typeface="Wingdings" panose="05000000000000000000" charset="0"/>
              <a:buNone/>
            </a:pPr>
            <a:r>
              <a:rPr lang="zh-CN" altLang="en-US" sz="900" b="0">
                <a:solidFill>
                  <a:srgbClr val="FFFF00"/>
                </a:solidFill>
                <a:latin typeface="+mn-ea"/>
              </a:rPr>
              <a:t>#安装ROS系统包</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sudo apt-get install ros-melodic-cv-bridge ros-melodic-tf ros-melodic-message-filters ros-melodic-image-transport</a:t>
            </a:r>
            <a:endParaRPr lang="zh-CN" altLang="en-US" sz="900" b="0">
              <a:solidFill>
                <a:srgbClr val="FFFF00"/>
              </a:solidFill>
              <a:latin typeface="+mn-ea"/>
            </a:endParaRPr>
          </a:p>
          <a:p>
            <a:pPr indent="0">
              <a:lnSpc>
                <a:spcPct val="100000"/>
              </a:lnSpc>
              <a:buFont typeface="Wingdings" panose="05000000000000000000" charset="0"/>
              <a:buNone/>
            </a:pP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#安装Ceres-slover的依赖项</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sudo apt-get install cmake</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sudo apt-get install libgoogle-glog-dev libgflags-dev</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sudo apt-get install libatlas-base-dev</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sudo apt-get install libeigen3-dev</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sudo apt-get install libsuitesparse-dev</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#下载Ceres-slover源码</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git clone https://github.com/ceres-solver/ceres-solver.git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#编译安装Ceres-slover</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cd ceres-solver</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mkdir build &amp;&amp; cd build</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cmake ..</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make</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make test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sudo make install</a:t>
            </a:r>
            <a:endParaRPr lang="zh-CN" altLang="en-US" sz="900" b="0">
              <a:solidFill>
                <a:srgbClr val="FFFF00"/>
              </a:solidFill>
              <a:latin typeface="+mn-ea"/>
            </a:endParaRPr>
          </a:p>
        </p:txBody>
      </p:sp>
      <p:sp>
        <p:nvSpPr>
          <p:cNvPr id="14" name="文本框 13"/>
          <p:cNvSpPr txBox="1"/>
          <p:nvPr/>
        </p:nvSpPr>
        <p:spPr>
          <a:xfrm>
            <a:off x="3223260" y="1030605"/>
            <a:ext cx="133540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bg1"/>
                </a:solidFill>
                <a:latin typeface="+mn-ea"/>
              </a:rPr>
              <a:t>①安装依赖：</a:t>
            </a:r>
            <a:endParaRPr lang="zh-CN" altLang="en-US" sz="1000" b="0">
              <a:solidFill>
                <a:schemeClr val="bg1"/>
              </a:solidFill>
              <a:latin typeface="+mn-ea"/>
            </a:endParaRPr>
          </a:p>
        </p:txBody>
      </p:sp>
      <p:sp>
        <p:nvSpPr>
          <p:cNvPr id="16" name="文本框 15"/>
          <p:cNvSpPr txBox="1"/>
          <p:nvPr/>
        </p:nvSpPr>
        <p:spPr>
          <a:xfrm>
            <a:off x="3223260" y="4787265"/>
            <a:ext cx="4643120" cy="922020"/>
          </a:xfrm>
          <a:prstGeom prst="rect">
            <a:avLst/>
          </a:prstGeom>
          <a:noFill/>
          <a:ln w="9525">
            <a:solidFill>
              <a:schemeClr val="accent1"/>
            </a:solidFill>
          </a:ln>
        </p:spPr>
        <p:txBody>
          <a:bodyPr wrap="square">
            <a:spAutoFit/>
          </a:bodyPr>
          <a:p>
            <a:pPr indent="0">
              <a:lnSpc>
                <a:spcPct val="100000"/>
              </a:lnSpc>
              <a:buFont typeface="Wingdings" panose="05000000000000000000" charset="0"/>
              <a:buNone/>
            </a:pPr>
            <a:r>
              <a:rPr lang="zh-CN" altLang="en-US" sz="900" b="0">
                <a:solidFill>
                  <a:srgbClr val="FFFF00"/>
                </a:solidFill>
                <a:latin typeface="+mn-ea"/>
              </a:rPr>
              <a:t>#下载VINS-Mono源码</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cd ~/catkin_ws/src</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git clone https://github.com/HKUST-Aerial-Robotics/VINS-Mono.git</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#编译VINS-Mono</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cd ..</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catkin_make</a:t>
            </a:r>
            <a:endParaRPr lang="zh-CN" altLang="en-US" sz="900" b="0">
              <a:solidFill>
                <a:srgbClr val="FFFF00"/>
              </a:solidFill>
              <a:latin typeface="+mn-ea"/>
            </a:endParaRPr>
          </a:p>
        </p:txBody>
      </p:sp>
      <p:sp>
        <p:nvSpPr>
          <p:cNvPr id="17" name="文本框 16"/>
          <p:cNvSpPr txBox="1"/>
          <p:nvPr/>
        </p:nvSpPr>
        <p:spPr>
          <a:xfrm>
            <a:off x="3223260" y="4421505"/>
            <a:ext cx="133540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bg1"/>
                </a:solidFill>
                <a:latin typeface="+mn-ea"/>
              </a:rPr>
              <a:t>②编译源码：</a:t>
            </a:r>
            <a:endParaRPr lang="zh-CN" altLang="en-US" sz="1000" b="0">
              <a:solidFill>
                <a:schemeClr val="bg1"/>
              </a:solidFill>
              <a:latin typeface="+mn-ea"/>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500"/>
                                        <p:tgtEl>
                                          <p:spTgt spid="1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2" grpId="0" animBg="1"/>
      <p:bldP spid="17" grpId="0"/>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VINS</a:t>
            </a:r>
            <a:r>
              <a:rPr lang="zh-CN" altLang="en-US" sz="1400">
                <a:solidFill>
                  <a:schemeClr val="bg1"/>
                </a:solidFill>
                <a:latin typeface="+mn-ea"/>
                <a:sym typeface="+mn-ea"/>
              </a:rPr>
              <a:t>原理分析</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VINS</a:t>
            </a:r>
            <a:r>
              <a:rPr lang="zh-CN" altLang="en-US" sz="1400">
                <a:solidFill>
                  <a:schemeClr val="bg1"/>
                </a:solidFill>
                <a:latin typeface="+mn-ea"/>
                <a:sym typeface="+mn-ea"/>
              </a:rPr>
              <a:t>源码解读</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VINS</a:t>
            </a:r>
            <a:r>
              <a:rPr lang="zh-CN" altLang="en-US" sz="1400">
                <a:solidFill>
                  <a:srgbClr val="FFFF00"/>
                </a:solidFill>
                <a:latin typeface="+mn-ea"/>
                <a:sym typeface="+mn-ea"/>
              </a:rPr>
              <a:t>安装与运行</a:t>
            </a:r>
            <a:endParaRPr lang="zh-CN" altLang="en-US" sz="1400" b="0">
              <a:solidFill>
                <a:srgbClr val="FFFF00"/>
              </a:solidFill>
              <a:latin typeface="+mn-ea"/>
              <a:sym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2" name="标题 1"/>
          <p:cNvSpPr>
            <a:spLocks noGrp="1"/>
          </p:cNvSpPr>
          <p:nvPr>
            <p:ph type="ctrTitle"/>
            <p:custDataLst>
              <p:tags r:id="rId5"/>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a:t>
            </a:r>
            <a:r>
              <a:rPr lang="en-US" altLang="zh-CN" sz="2000">
                <a:solidFill>
                  <a:srgbClr val="9CC2F0"/>
                </a:solidFill>
                <a:sym typeface="+mn-ea"/>
              </a:rPr>
              <a:t>2</a:t>
            </a:r>
            <a:r>
              <a:rPr lang="zh-CN" altLang="en-US" sz="2000">
                <a:solidFill>
                  <a:srgbClr val="9CC2F0"/>
                </a:solidFill>
                <a:sym typeface="+mn-ea"/>
              </a:rPr>
              <a:t> </a:t>
            </a:r>
            <a:r>
              <a:rPr lang="en-US" altLang="zh-CN" sz="2000">
                <a:solidFill>
                  <a:srgbClr val="9CC2F0"/>
                </a:solidFill>
                <a:sym typeface="+mn-ea"/>
              </a:rPr>
              <a:t>VINS</a:t>
            </a:r>
            <a:r>
              <a:rPr lang="zh-CN" altLang="en-US" sz="2000">
                <a:solidFill>
                  <a:srgbClr val="9CC2F0"/>
                </a:solidFill>
                <a:sym typeface="+mn-ea"/>
              </a:rPr>
              <a:t>算法</a:t>
            </a:r>
            <a:endParaRPr lang="zh-CN" altLang="en-US" sz="2000">
              <a:solidFill>
                <a:srgbClr val="9CC2F0"/>
              </a:solidFill>
            </a:endParaRPr>
          </a:p>
        </p:txBody>
      </p:sp>
      <p:sp>
        <p:nvSpPr>
          <p:cNvPr id="7" name="文本框 6"/>
          <p:cNvSpPr txBox="1"/>
          <p:nvPr/>
        </p:nvSpPr>
        <p:spPr>
          <a:xfrm>
            <a:off x="337185" y="2870200"/>
            <a:ext cx="277304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0000"/>
                </a:solidFill>
                <a:latin typeface="+mn-ea"/>
              </a:rPr>
              <a:t>环境：</a:t>
            </a:r>
            <a:r>
              <a:rPr lang="en-US" altLang="zh-CN" sz="1000" b="0">
                <a:solidFill>
                  <a:srgbClr val="FF0000"/>
                </a:solidFill>
                <a:latin typeface="+mn-ea"/>
              </a:rPr>
              <a:t>Ubuntu18.04+ROS melodic</a:t>
            </a:r>
            <a:endParaRPr lang="en-US" altLang="zh-CN" sz="1000" b="0">
              <a:solidFill>
                <a:srgbClr val="FF0000"/>
              </a:solidFill>
              <a:latin typeface="+mn-ea"/>
            </a:endParaRPr>
          </a:p>
        </p:txBody>
      </p:sp>
      <p:sp>
        <p:nvSpPr>
          <p:cNvPr id="4" name="文本框 3"/>
          <p:cNvSpPr txBox="1"/>
          <p:nvPr/>
        </p:nvSpPr>
        <p:spPr>
          <a:xfrm>
            <a:off x="3368675" y="1432560"/>
            <a:ext cx="1609725" cy="39878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000" b="0">
                <a:solidFill>
                  <a:srgbClr val="FFFF00"/>
                </a:solidFill>
                <a:latin typeface="+mn-ea"/>
              </a:rPr>
              <a:t>VINS</a:t>
            </a:r>
            <a:r>
              <a:rPr lang="zh-CN" altLang="en-US" sz="1000" b="0">
                <a:solidFill>
                  <a:srgbClr val="FFFF00"/>
                </a:solidFill>
                <a:latin typeface="+mn-ea"/>
              </a:rPr>
              <a:t>离线运行：</a:t>
            </a:r>
            <a:endParaRPr lang="zh-CN" altLang="en-US" sz="1000" b="0">
              <a:solidFill>
                <a:srgbClr val="FFFF00"/>
              </a:solidFill>
              <a:latin typeface="+mn-ea"/>
            </a:endParaRPr>
          </a:p>
        </p:txBody>
      </p:sp>
      <p:sp>
        <p:nvSpPr>
          <p:cNvPr id="6" name="文本框 5"/>
          <p:cNvSpPr txBox="1"/>
          <p:nvPr/>
        </p:nvSpPr>
        <p:spPr>
          <a:xfrm>
            <a:off x="3368675" y="1942465"/>
            <a:ext cx="3138805" cy="922020"/>
          </a:xfrm>
          <a:prstGeom prst="rect">
            <a:avLst/>
          </a:prstGeom>
          <a:noFill/>
          <a:ln w="9525">
            <a:solidFill>
              <a:schemeClr val="accent1"/>
            </a:solidFill>
          </a:ln>
        </p:spPr>
        <p:txBody>
          <a:bodyPr wrap="square">
            <a:spAutoFit/>
          </a:bodyPr>
          <a:p>
            <a:pPr indent="0">
              <a:lnSpc>
                <a:spcPct val="100000"/>
              </a:lnSpc>
              <a:buFont typeface="Wingdings" panose="05000000000000000000" charset="0"/>
              <a:buNone/>
            </a:pPr>
            <a:r>
              <a:rPr lang="zh-CN" altLang="en-US" sz="900" b="0">
                <a:solidFill>
                  <a:srgbClr val="FFFF00"/>
                </a:solidFill>
                <a:latin typeface="+mn-ea"/>
              </a:rPr>
              <a:t>#启动VINS</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roslaunch vins_estimator euroc.launch</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#启动rviz</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roslaunch vins_estimator vins_rviz.launch</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#播放数据集</a:t>
            </a:r>
            <a:endParaRPr lang="zh-CN" altLang="en-US" sz="900" b="0">
              <a:solidFill>
                <a:srgbClr val="FFFF00"/>
              </a:solidFill>
              <a:latin typeface="+mn-ea"/>
            </a:endParaRPr>
          </a:p>
          <a:p>
            <a:pPr indent="0">
              <a:lnSpc>
                <a:spcPct val="100000"/>
              </a:lnSpc>
              <a:buFont typeface="Wingdings" panose="05000000000000000000" charset="0"/>
              <a:buNone/>
            </a:pPr>
            <a:r>
              <a:rPr lang="zh-CN" altLang="en-US" sz="900" b="0">
                <a:solidFill>
                  <a:srgbClr val="FFFF00"/>
                </a:solidFill>
                <a:latin typeface="+mn-ea"/>
              </a:rPr>
              <a:t>rosbag play MH_01_easy.bag</a:t>
            </a:r>
            <a:endParaRPr lang="zh-CN" altLang="en-US" sz="900" b="0">
              <a:solidFill>
                <a:srgbClr val="FFFF00"/>
              </a:solidFill>
              <a:latin typeface="+mn-ea"/>
            </a:endParaRPr>
          </a:p>
        </p:txBody>
      </p:sp>
      <p:pic>
        <p:nvPicPr>
          <p:cNvPr id="8" name="图片 7" descr="图片14"/>
          <p:cNvPicPr>
            <a:picLocks noChangeAspect="1"/>
          </p:cNvPicPr>
          <p:nvPr/>
        </p:nvPicPr>
        <p:blipFill>
          <a:blip r:embed="rId6"/>
          <a:stretch>
            <a:fillRect/>
          </a:stretch>
        </p:blipFill>
        <p:spPr>
          <a:xfrm>
            <a:off x="2853055" y="3175635"/>
            <a:ext cx="4394835" cy="3225165"/>
          </a:xfrm>
          <a:prstGeom prst="rect">
            <a:avLst/>
          </a:prstGeom>
        </p:spPr>
      </p:pic>
      <p:sp>
        <p:nvSpPr>
          <p:cNvPr id="9" name="文本框 8"/>
          <p:cNvSpPr txBox="1"/>
          <p:nvPr/>
        </p:nvSpPr>
        <p:spPr>
          <a:xfrm>
            <a:off x="4273550" y="6352540"/>
            <a:ext cx="1443990" cy="398780"/>
          </a:xfrm>
          <a:prstGeom prst="rect">
            <a:avLst/>
          </a:prstGeom>
          <a:noFill/>
          <a:ln w="9525">
            <a:noFill/>
          </a:ln>
        </p:spPr>
        <p:txBody>
          <a:bodyPr wrap="square">
            <a:spAutoFit/>
          </a:bodyPr>
          <a:p>
            <a:pPr indent="0">
              <a:lnSpc>
                <a:spcPct val="200000"/>
              </a:lnSpc>
              <a:buFont typeface="Wingdings" panose="05000000000000000000" charset="0"/>
              <a:buNone/>
            </a:pPr>
            <a:r>
              <a:rPr sz="1000" b="0">
                <a:solidFill>
                  <a:schemeClr val="bg1"/>
                </a:solidFill>
                <a:latin typeface="+mn-ea"/>
              </a:rPr>
              <a:t>VINS离线运行效果</a:t>
            </a:r>
            <a:endParaRPr sz="1000" b="0">
              <a:solidFill>
                <a:schemeClr val="bg1"/>
              </a:solidFill>
              <a:latin typeface="+mn-ea"/>
            </a:endParaRPr>
          </a:p>
        </p:txBody>
      </p:sp>
      <p:sp>
        <p:nvSpPr>
          <p:cNvPr id="10" name="文本框 9"/>
          <p:cNvSpPr txBox="1"/>
          <p:nvPr/>
        </p:nvSpPr>
        <p:spPr>
          <a:xfrm>
            <a:off x="7649845" y="1432560"/>
            <a:ext cx="1609725" cy="39878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000" b="0">
                <a:solidFill>
                  <a:srgbClr val="FFFF00"/>
                </a:solidFill>
                <a:latin typeface="+mn-ea"/>
              </a:rPr>
              <a:t>VINS</a:t>
            </a:r>
            <a:r>
              <a:rPr lang="zh-CN" altLang="en-US" sz="1000" b="0">
                <a:solidFill>
                  <a:srgbClr val="FFFF00"/>
                </a:solidFill>
                <a:latin typeface="+mn-ea"/>
              </a:rPr>
              <a:t>在线运行：</a:t>
            </a:r>
            <a:endParaRPr lang="zh-CN" altLang="en-US" sz="1000" b="0">
              <a:solidFill>
                <a:srgbClr val="FFFF00"/>
              </a:solidFill>
              <a:latin typeface="+mn-ea"/>
            </a:endParaRPr>
          </a:p>
        </p:txBody>
      </p:sp>
      <p:sp>
        <p:nvSpPr>
          <p:cNvPr id="5" name="文本框 4"/>
          <p:cNvSpPr txBox="1"/>
          <p:nvPr/>
        </p:nvSpPr>
        <p:spPr>
          <a:xfrm>
            <a:off x="7678420" y="1764030"/>
            <a:ext cx="3958590" cy="1014730"/>
          </a:xfrm>
          <a:prstGeom prst="rect">
            <a:avLst/>
          </a:prstGeom>
          <a:noFill/>
          <a:ln w="9525">
            <a:noFill/>
          </a:ln>
        </p:spPr>
        <p:txBody>
          <a:bodyPr wrap="square">
            <a:spAutoFit/>
          </a:bodyPr>
          <a:p>
            <a:pPr indent="0">
              <a:lnSpc>
                <a:spcPct val="200000"/>
              </a:lnSpc>
              <a:buFont typeface="Wingdings" panose="05000000000000000000" charset="0"/>
              <a:buNone/>
            </a:pPr>
            <a:r>
              <a:rPr sz="1000" b="0">
                <a:solidFill>
                  <a:schemeClr val="bg1"/>
                </a:solidFill>
                <a:latin typeface="+mn-ea"/>
              </a:rPr>
              <a:t>在离线运行中，图像和IMU数据由*.bag文件提供。在实际的机器人上运行时，图像和IMU数据由实际的传感器发布。并且还要在配置文件中，对必要的参数进行设置。</a:t>
            </a:r>
            <a:endParaRPr sz="1000" b="0">
              <a:solidFill>
                <a:schemeClr val="bg1"/>
              </a:solidFill>
              <a:latin typeface="+mn-ea"/>
            </a:endParaRPr>
          </a:p>
        </p:txBody>
      </p:sp>
      <p:sp>
        <p:nvSpPr>
          <p:cNvPr id="18" name="文本框 17"/>
          <p:cNvSpPr txBox="1"/>
          <p:nvPr/>
        </p:nvSpPr>
        <p:spPr>
          <a:xfrm>
            <a:off x="8095615" y="2876550"/>
            <a:ext cx="1443990" cy="1014730"/>
          </a:xfrm>
          <a:prstGeom prst="rect">
            <a:avLst/>
          </a:prstGeom>
          <a:noFill/>
          <a:ln w="9525">
            <a:noFill/>
          </a:ln>
        </p:spPr>
        <p:txBody>
          <a:bodyPr wrap="square">
            <a:spAutoFit/>
          </a:bodyPr>
          <a:p>
            <a:pPr marL="171450" indent="-171450">
              <a:lnSpc>
                <a:spcPct val="200000"/>
              </a:lnSpc>
              <a:buFont typeface="Wingdings" panose="05000000000000000000" charset="0"/>
              <a:buChar char="n"/>
            </a:pPr>
            <a:r>
              <a:rPr sz="1000" b="0">
                <a:solidFill>
                  <a:schemeClr val="bg1"/>
                </a:solidFill>
                <a:latin typeface="+mn-ea"/>
              </a:rPr>
              <a:t>发布传感器数据</a:t>
            </a:r>
            <a:endParaRPr sz="1000" b="0">
              <a:solidFill>
                <a:schemeClr val="bg1"/>
              </a:solidFill>
              <a:latin typeface="+mn-ea"/>
            </a:endParaRPr>
          </a:p>
          <a:p>
            <a:pPr marL="171450" indent="-171450">
              <a:lnSpc>
                <a:spcPct val="200000"/>
              </a:lnSpc>
              <a:buFont typeface="Wingdings" panose="05000000000000000000" charset="0"/>
              <a:buChar char="n"/>
            </a:pPr>
            <a:r>
              <a:rPr sz="1000" b="0">
                <a:solidFill>
                  <a:schemeClr val="bg1"/>
                </a:solidFill>
                <a:latin typeface="+mn-ea"/>
              </a:rPr>
              <a:t>标定</a:t>
            </a:r>
            <a:endParaRPr sz="1000" b="0">
              <a:solidFill>
                <a:schemeClr val="bg1"/>
              </a:solidFill>
              <a:latin typeface="+mn-ea"/>
            </a:endParaRPr>
          </a:p>
          <a:p>
            <a:pPr marL="171450" indent="-171450">
              <a:lnSpc>
                <a:spcPct val="200000"/>
              </a:lnSpc>
              <a:buFont typeface="Wingdings" panose="05000000000000000000" charset="0"/>
              <a:buChar char="n"/>
            </a:pPr>
            <a:r>
              <a:rPr sz="1000" b="0">
                <a:solidFill>
                  <a:schemeClr val="bg1"/>
                </a:solidFill>
                <a:latin typeface="+mn-ea"/>
              </a:rPr>
              <a:t>启动VINS</a:t>
            </a:r>
            <a:endParaRPr sz="1000" b="0">
              <a:solidFill>
                <a:schemeClr val="bg1"/>
              </a:solidFill>
              <a:latin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ldLvl="0" animBg="1"/>
      <p:bldP spid="9" grpId="0"/>
      <p:bldP spid="10" grpId="0"/>
      <p:bldP spid="5" grpId="0"/>
      <p:bldP spid="18"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custDataLst>
              <p:tags r:id="rId4"/>
            </p:custDataLst>
          </p:nvPr>
        </p:nvSpPr>
        <p:spPr>
          <a:xfrm>
            <a:off x="2146300" y="2000885"/>
            <a:ext cx="3269615" cy="1938020"/>
          </a:xfrm>
          <a:prstGeom prst="rect">
            <a:avLst/>
          </a:prstGeom>
          <a:noFill/>
        </p:spPr>
        <p:txBody>
          <a:bodyPr wrap="none" rtlCol="0">
            <a:spAutoFit/>
          </a:bodyPr>
          <a:p>
            <a:pPr indent="0" algn="l">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10</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.1 </a:t>
            </a: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RTABMAP</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算法</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10</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.2 </a:t>
            </a: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VINS</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算法</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sz="2000" b="1" spc="300">
                <a:solidFill>
                  <a:srgbClr val="9CC2F0"/>
                </a:solidFill>
                <a:uFillTx/>
                <a:latin typeface="Arial" panose="020B0604020202020204" pitchFamily="34" charset="0"/>
                <a:ea typeface="微软雅黑" panose="020B0503020204020204" pitchFamily="34" charset="-122"/>
                <a:cs typeface="+mj-cs"/>
                <a:sym typeface="+mn-ea"/>
              </a:rPr>
              <a:t>10</a:t>
            </a:r>
            <a:r>
              <a:rPr sz="2000" b="1" spc="300">
                <a:solidFill>
                  <a:srgbClr val="9CC2F0"/>
                </a:solidFill>
                <a:uFillTx/>
                <a:latin typeface="Arial" panose="020B0604020202020204" pitchFamily="34" charset="0"/>
                <a:ea typeface="微软雅黑" panose="020B0503020204020204" pitchFamily="34" charset="-122"/>
                <a:cs typeface="+mj-cs"/>
                <a:sym typeface="+mn-ea"/>
              </a:rPr>
              <a:t>.3 </a:t>
            </a:r>
            <a:r>
              <a:rPr lang="zh-CN" sz="2000" b="1" spc="300">
                <a:solidFill>
                  <a:srgbClr val="9CC2F0"/>
                </a:solidFill>
                <a:uFillTx/>
                <a:latin typeface="Arial" panose="020B0604020202020204" pitchFamily="34" charset="0"/>
                <a:ea typeface="微软雅黑" panose="020B0503020204020204" pitchFamily="34" charset="-122"/>
                <a:cs typeface="+mj-cs"/>
                <a:sym typeface="+mn-ea"/>
              </a:rPr>
              <a:t>机器学习与</a:t>
            </a: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SLAM</a:t>
            </a:r>
            <a:endParaRPr lang="en-US" altLang="zh-CN"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custDataLst>
              <p:tags r:id="rId5"/>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4" name="文本框 3"/>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2" end="2"/>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sz="2000">
                <a:solidFill>
                  <a:srgbClr val="9CC2F0"/>
                </a:solidFill>
                <a:sym typeface="+mn-ea"/>
              </a:rPr>
              <a:t>10</a:t>
            </a:r>
            <a:r>
              <a:rPr sz="2000">
                <a:solidFill>
                  <a:srgbClr val="9CC2F0"/>
                </a:solidFill>
                <a:sym typeface="+mn-ea"/>
              </a:rPr>
              <a:t>.3 </a:t>
            </a:r>
            <a:r>
              <a:rPr lang="zh-CN" sz="2000">
                <a:solidFill>
                  <a:srgbClr val="9CC2F0"/>
                </a:solidFill>
                <a:sym typeface="+mn-ea"/>
              </a:rPr>
              <a:t>机器学习与</a:t>
            </a:r>
            <a:r>
              <a:rPr lang="en-US" altLang="zh-CN" sz="2000">
                <a:solidFill>
                  <a:srgbClr val="9CC2F0"/>
                </a:solidFill>
                <a:sym typeface="+mn-ea"/>
              </a:rPr>
              <a:t>SLAM</a:t>
            </a:r>
            <a:endParaRPr lang="zh-CN" altLang="en-US" sz="2000">
              <a:solidFill>
                <a:srgbClr val="9CC2F0"/>
              </a:solidFill>
            </a:endParaRPr>
          </a:p>
        </p:txBody>
      </p:sp>
      <p:sp>
        <p:nvSpPr>
          <p:cNvPr id="4" name="文本框 3"/>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6" name="文本框 5"/>
          <p:cNvSpPr txBox="1"/>
          <p:nvPr/>
        </p:nvSpPr>
        <p:spPr>
          <a:xfrm>
            <a:off x="3542665" y="1337310"/>
            <a:ext cx="4980940" cy="460375"/>
          </a:xfrm>
          <a:prstGeom prst="rect">
            <a:avLst/>
          </a:prstGeom>
          <a:noFill/>
          <a:ln w="9525">
            <a:noFill/>
          </a:ln>
        </p:spPr>
        <p:txBody>
          <a:bodyPr wrap="square">
            <a:spAutoFit/>
          </a:bodyPr>
          <a:p>
            <a:pPr indent="0" algn="ctr"/>
            <a:r>
              <a:rPr lang="zh-CN" altLang="en-US" sz="2400" b="0">
                <a:solidFill>
                  <a:srgbClr val="FFFF00"/>
                </a:solidFill>
                <a:latin typeface="Calibri" panose="020F0502020204030204" charset="0"/>
                <a:ea typeface="宋体" panose="02010600030101010101" pitchFamily="2" charset="-122"/>
              </a:rPr>
              <a:t>传统方法</a:t>
            </a:r>
            <a:r>
              <a:rPr lang="en-US" altLang="zh-CN" sz="2400" b="0">
                <a:solidFill>
                  <a:srgbClr val="FFFF00"/>
                </a:solidFill>
                <a:latin typeface="Calibri" panose="020F0502020204030204" charset="0"/>
                <a:ea typeface="宋体" panose="02010600030101010101" pitchFamily="2" charset="-122"/>
              </a:rPr>
              <a:t>    </a:t>
            </a:r>
            <a:r>
              <a:rPr lang="en-US" altLang="zh-CN" sz="2400" b="0">
                <a:solidFill>
                  <a:srgbClr val="FF0000"/>
                </a:solidFill>
                <a:latin typeface="Calibri" panose="020F0502020204030204" charset="0"/>
                <a:ea typeface="宋体" panose="02010600030101010101" pitchFamily="2" charset="-122"/>
              </a:rPr>
              <a:t>vs</a:t>
            </a:r>
            <a:r>
              <a:rPr lang="en-US" altLang="zh-CN" sz="2400" b="0">
                <a:solidFill>
                  <a:srgbClr val="FFFF00"/>
                </a:solidFill>
                <a:latin typeface="Calibri" panose="020F0502020204030204" charset="0"/>
                <a:ea typeface="宋体" panose="02010600030101010101" pitchFamily="2" charset="-122"/>
              </a:rPr>
              <a:t>    </a:t>
            </a:r>
            <a:r>
              <a:rPr lang="zh-CN" altLang="en-US" sz="2400" b="0">
                <a:solidFill>
                  <a:srgbClr val="FFFF00"/>
                </a:solidFill>
                <a:latin typeface="Calibri" panose="020F0502020204030204" charset="0"/>
                <a:ea typeface="宋体" panose="02010600030101010101" pitchFamily="2" charset="-122"/>
              </a:rPr>
              <a:t>机器学习方法</a:t>
            </a:r>
            <a:endParaRPr lang="zh-CN" altLang="en-US" sz="2400" b="0">
              <a:solidFill>
                <a:srgbClr val="FFFF00"/>
              </a:solidFill>
              <a:latin typeface="Calibri" panose="020F0502020204030204" charset="0"/>
              <a:ea typeface="宋体" panose="02010600030101010101" pitchFamily="2" charset="-122"/>
            </a:endParaRPr>
          </a:p>
        </p:txBody>
      </p:sp>
      <p:sp>
        <p:nvSpPr>
          <p:cNvPr id="3" name="文本框 2"/>
          <p:cNvSpPr txBox="1"/>
          <p:nvPr/>
        </p:nvSpPr>
        <p:spPr>
          <a:xfrm>
            <a:off x="1827530" y="1998980"/>
            <a:ext cx="8536940" cy="1938020"/>
          </a:xfrm>
          <a:prstGeom prst="rect">
            <a:avLst/>
          </a:prstGeom>
          <a:noFill/>
          <a:ln w="9525">
            <a:noFill/>
          </a:ln>
        </p:spPr>
        <p:txBody>
          <a:bodyPr wrap="square">
            <a:spAutoFit/>
          </a:bodyPr>
          <a:p>
            <a:pPr marL="171450" indent="-171450">
              <a:lnSpc>
                <a:spcPct val="200000"/>
              </a:lnSpc>
              <a:buFont typeface="Wingdings" panose="05000000000000000000" charset="0"/>
              <a:buChar char="n"/>
            </a:pPr>
            <a:r>
              <a:rPr lang="zh-CN" altLang="en-US" sz="1000" b="0">
                <a:solidFill>
                  <a:srgbClr val="FFFF00"/>
                </a:solidFill>
                <a:latin typeface="+mn-ea"/>
              </a:rPr>
              <a:t>基于传统方法的</a:t>
            </a:r>
            <a:r>
              <a:rPr lang="en-US" altLang="zh-CN" sz="1000" b="0">
                <a:solidFill>
                  <a:srgbClr val="FFFF00"/>
                </a:solidFill>
                <a:latin typeface="+mn-ea"/>
              </a:rPr>
              <a:t>SLAM</a:t>
            </a:r>
            <a:r>
              <a:rPr lang="zh-CN" altLang="en-US" sz="1000" b="0">
                <a:solidFill>
                  <a:srgbClr val="FFFF00"/>
                </a:solidFill>
                <a:latin typeface="+mn-ea"/>
              </a:rPr>
              <a:t>：</a:t>
            </a:r>
            <a:endParaRPr lang="zh-CN" altLang="en-US" sz="1000" b="0">
              <a:solidFill>
                <a:srgbClr val="FFFF00"/>
              </a:solidFill>
              <a:latin typeface="+mn-ea"/>
            </a:endParaRPr>
          </a:p>
          <a:p>
            <a:pPr marL="171450" indent="-171450">
              <a:lnSpc>
                <a:spcPct val="200000"/>
              </a:lnSpc>
              <a:buFont typeface="Wingdings" panose="05000000000000000000" charset="0"/>
              <a:buChar char="Ø"/>
            </a:pPr>
            <a:r>
              <a:rPr lang="zh-CN" altLang="en-US" sz="1000" b="0">
                <a:solidFill>
                  <a:schemeClr val="bg1"/>
                </a:solidFill>
                <a:latin typeface="+mn-ea"/>
              </a:rPr>
              <a:t>比如Gmapping、Cartographer、LOAM、ORB-SLAM2、LSD-SLAM、SVO、RTABMAP、VINS等。</a:t>
            </a:r>
            <a:endParaRPr lang="zh-CN" altLang="en-US" sz="1000" b="0">
              <a:solidFill>
                <a:schemeClr val="bg1"/>
              </a:solidFill>
              <a:latin typeface="+mn-ea"/>
            </a:endParaRPr>
          </a:p>
          <a:p>
            <a:pPr marL="171450" indent="-171450">
              <a:lnSpc>
                <a:spcPct val="200000"/>
              </a:lnSpc>
              <a:buFont typeface="Wingdings" panose="05000000000000000000" charset="0"/>
              <a:buChar char="Ø"/>
            </a:pPr>
            <a:r>
              <a:rPr lang="zh-CN" altLang="en-US" sz="1000" b="0">
                <a:solidFill>
                  <a:schemeClr val="bg1"/>
                </a:solidFill>
                <a:latin typeface="+mn-ea"/>
              </a:rPr>
              <a:t>因为这些算法都是在人为精心设计的特定规则下工作，一个算法取得的好效果往往归因于大量</a:t>
            </a:r>
            <a:r>
              <a:rPr lang="zh-CN" altLang="en-US" sz="1000" b="0">
                <a:solidFill>
                  <a:schemeClr val="bg1"/>
                </a:solidFill>
                <a:highlight>
                  <a:srgbClr val="008000"/>
                </a:highlight>
                <a:latin typeface="+mn-ea"/>
              </a:rPr>
              <a:t>小技巧</a:t>
            </a:r>
            <a:r>
              <a:rPr lang="zh-CN" altLang="en-US" sz="1000" b="0">
                <a:solidFill>
                  <a:schemeClr val="bg1"/>
                </a:solidFill>
                <a:latin typeface="+mn-ea"/>
              </a:rPr>
              <a:t>的运用，这与人们心目中的智能相去甚远。比如三段式（前端里程计、后端优化和闭环检测）已经成了SLAM算法的普遍范式，这种特定规则是经过长期发展总结出来的宝贵经验，三段式设计能保证算法运行的实时性，而闭环检测成了解决累积误差的首选方法。再比如从图像中提取特征点（SIFT、SURF、ORB等）然后利用多视图几何和三角化重建求解运动位姿及地图路标，这个思路在工程应用中被证明很有效。</a:t>
            </a:r>
            <a:endParaRPr lang="zh-CN" altLang="en-US" sz="1000" b="0">
              <a:solidFill>
                <a:schemeClr val="bg1"/>
              </a:solidFill>
              <a:latin typeface="+mn-ea"/>
            </a:endParaRPr>
          </a:p>
        </p:txBody>
      </p:sp>
      <p:sp>
        <p:nvSpPr>
          <p:cNvPr id="5" name="文本框 4"/>
          <p:cNvSpPr txBox="1"/>
          <p:nvPr/>
        </p:nvSpPr>
        <p:spPr>
          <a:xfrm>
            <a:off x="1827530" y="4155440"/>
            <a:ext cx="8536940" cy="1938020"/>
          </a:xfrm>
          <a:prstGeom prst="rect">
            <a:avLst/>
          </a:prstGeom>
          <a:noFill/>
          <a:ln w="9525">
            <a:noFill/>
          </a:ln>
        </p:spPr>
        <p:txBody>
          <a:bodyPr wrap="square">
            <a:spAutoFit/>
          </a:bodyPr>
          <a:p>
            <a:pPr marL="171450" indent="-171450">
              <a:lnSpc>
                <a:spcPct val="200000"/>
              </a:lnSpc>
              <a:buFont typeface="Wingdings" panose="05000000000000000000" charset="0"/>
              <a:buChar char="n"/>
            </a:pPr>
            <a:r>
              <a:rPr lang="zh-CN" altLang="en-US" sz="1000" b="0">
                <a:solidFill>
                  <a:srgbClr val="FFFF00"/>
                </a:solidFill>
                <a:latin typeface="+mn-ea"/>
              </a:rPr>
              <a:t>基于机器学习方法的</a:t>
            </a:r>
            <a:r>
              <a:rPr lang="en-US" altLang="zh-CN" sz="1000" b="0">
                <a:solidFill>
                  <a:srgbClr val="FFFF00"/>
                </a:solidFill>
                <a:latin typeface="+mn-ea"/>
              </a:rPr>
              <a:t>SLAM</a:t>
            </a:r>
            <a:r>
              <a:rPr lang="zh-CN" altLang="en-US" sz="1000" b="0">
                <a:solidFill>
                  <a:srgbClr val="FFFF00"/>
                </a:solidFill>
                <a:latin typeface="+mn-ea"/>
              </a:rPr>
              <a:t>：</a:t>
            </a:r>
            <a:endParaRPr lang="zh-CN" altLang="en-US" sz="1000" b="0">
              <a:solidFill>
                <a:srgbClr val="FFFF00"/>
              </a:solidFill>
              <a:latin typeface="+mn-ea"/>
            </a:endParaRPr>
          </a:p>
          <a:p>
            <a:pPr marL="171450" indent="-171450">
              <a:lnSpc>
                <a:spcPct val="200000"/>
              </a:lnSpc>
              <a:buFont typeface="Wingdings" panose="05000000000000000000" charset="0"/>
              <a:buChar char="Ø"/>
            </a:pPr>
            <a:r>
              <a:rPr lang="zh-CN" altLang="en-US" sz="1000" b="0">
                <a:solidFill>
                  <a:schemeClr val="bg1"/>
                </a:solidFill>
                <a:latin typeface="+mn-ea"/>
              </a:rPr>
              <a:t>一种思路是利用机器学习方法对SLAM传统方法中的局部模块进行改进：比如CNN-SLAM。</a:t>
            </a:r>
            <a:endParaRPr lang="zh-CN" altLang="en-US" sz="1000" b="0">
              <a:solidFill>
                <a:schemeClr val="bg1"/>
              </a:solidFill>
              <a:latin typeface="+mn-ea"/>
            </a:endParaRPr>
          </a:p>
          <a:p>
            <a:pPr marL="171450" indent="-171450">
              <a:lnSpc>
                <a:spcPct val="200000"/>
              </a:lnSpc>
              <a:buFont typeface="Wingdings" panose="05000000000000000000" charset="0"/>
              <a:buChar char="Ø"/>
            </a:pPr>
            <a:r>
              <a:rPr lang="zh-CN" altLang="en-US" sz="1000" b="0">
                <a:solidFill>
                  <a:schemeClr val="bg1"/>
                </a:solidFill>
                <a:latin typeface="+mn-ea"/>
              </a:rPr>
              <a:t>一种思路是完全抛弃SLAM传统方法全部改用端到端机器学习方法实现：比如</a:t>
            </a:r>
            <a:r>
              <a:rPr lang="zh-CN" altLang="en-US" sz="1000">
                <a:solidFill>
                  <a:schemeClr val="bg1"/>
                </a:solidFill>
                <a:latin typeface="+mn-ea"/>
                <a:sym typeface="+mn-ea"/>
              </a:rPr>
              <a:t>DeepVO。</a:t>
            </a:r>
            <a:endParaRPr lang="zh-CN" altLang="en-US" sz="1000">
              <a:solidFill>
                <a:schemeClr val="bg1"/>
              </a:solidFill>
              <a:latin typeface="+mn-ea"/>
              <a:sym typeface="+mn-ea"/>
            </a:endParaRPr>
          </a:p>
          <a:p>
            <a:pPr marL="171450" indent="-171450">
              <a:lnSpc>
                <a:spcPct val="200000"/>
              </a:lnSpc>
              <a:buFont typeface="Wingdings" panose="05000000000000000000" charset="0"/>
              <a:buChar char="Ø"/>
            </a:pPr>
            <a:r>
              <a:rPr lang="zh-CN" altLang="en-US" sz="1000" b="0">
                <a:solidFill>
                  <a:schemeClr val="bg1"/>
                </a:solidFill>
                <a:latin typeface="+mn-ea"/>
              </a:rPr>
              <a:t>机器人所处在一个复杂多变的环境之中，传统方法中设计的各种精妙的规则都仅仅适用于某些特定的环境，如果按照传统方法的思路需要设计一个</a:t>
            </a:r>
            <a:r>
              <a:rPr lang="zh-CN" altLang="en-US" sz="1000" b="0">
                <a:solidFill>
                  <a:schemeClr val="bg1"/>
                </a:solidFill>
                <a:highlight>
                  <a:srgbClr val="008000"/>
                </a:highlight>
                <a:latin typeface="+mn-ea"/>
              </a:rPr>
              <a:t>无限复杂的规则</a:t>
            </a:r>
            <a:r>
              <a:rPr lang="zh-CN" altLang="en-US" sz="1000" b="0">
                <a:solidFill>
                  <a:schemeClr val="bg1"/>
                </a:solidFill>
                <a:latin typeface="+mn-ea"/>
              </a:rPr>
              <a:t>才能适用于所有可能的环境，这显然是不现实的。这就需要一种更通用的方式，让机器人在感知环境的交互过程中，通过自身学习不断提高适应环境的能力。</a:t>
            </a:r>
            <a:endParaRPr lang="zh-CN" altLang="en-US" sz="1000" b="0">
              <a:solidFill>
                <a:schemeClr val="bg1"/>
              </a:solidFill>
              <a:latin typeface="+mn-ea"/>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机器学习</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sz="1400">
                <a:solidFill>
                  <a:schemeClr val="bg1"/>
                </a:solidFill>
                <a:latin typeface="+mn-ea"/>
                <a:sym typeface="+mn-ea"/>
              </a:rPr>
              <a:t>CNN-SLAM</a:t>
            </a:r>
            <a:r>
              <a:rPr lang="zh-CN" altLang="en-US" sz="1400">
                <a:solidFill>
                  <a:schemeClr val="bg1"/>
                </a:solidFill>
                <a:latin typeface="+mn-ea"/>
                <a:sym typeface="+mn-ea"/>
              </a:rPr>
              <a:t>算法</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DeepVO</a:t>
            </a:r>
            <a:r>
              <a:rPr lang="zh-CN" altLang="en-US" sz="1400" b="0">
                <a:solidFill>
                  <a:schemeClr val="bg1"/>
                </a:solidFill>
                <a:latin typeface="+mn-ea"/>
              </a:rPr>
              <a:t>算法</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4" name="右箭头 3"/>
          <p:cNvSpPr/>
          <p:nvPr>
            <p:custDataLst>
              <p:tags r:id="rId5"/>
            </p:custDataLst>
          </p:nvPr>
        </p:nvSpPr>
        <p:spPr>
          <a:xfrm>
            <a:off x="1706880" y="1704975"/>
            <a:ext cx="8515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647315" y="1531620"/>
            <a:ext cx="76200" cy="626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2834640" y="1454150"/>
            <a:ext cx="894080" cy="737235"/>
          </a:xfrm>
          <a:prstGeom prst="rect">
            <a:avLst/>
          </a:prstGeom>
          <a:noFill/>
        </p:spPr>
        <p:txBody>
          <a:bodyPr wrap="none" rtlCol="0" anchor="t">
            <a:spAutoFit/>
          </a:bodyPr>
          <a:p>
            <a:pPr indent="0" algn="l">
              <a:buFont typeface="+mj-ea"/>
              <a:buNone/>
            </a:pPr>
            <a:r>
              <a:rPr lang="zh-CN" altLang="en-US" sz="1400">
                <a:solidFill>
                  <a:srgbClr val="FFFF00"/>
                </a:solidFill>
                <a:latin typeface="+mn-ea"/>
                <a:sym typeface="+mn-ea"/>
              </a:rPr>
              <a:t>发展历程</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神经网络</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深度学习</a:t>
            </a:r>
            <a:endParaRPr lang="zh-CN" altLang="en-US" sz="1400">
              <a:solidFill>
                <a:schemeClr val="bg1"/>
              </a:solidFill>
              <a:latin typeface="+mn-ea"/>
              <a:sym typeface="+mn-ea"/>
            </a:endParaRPr>
          </a:p>
        </p:txBody>
      </p:sp>
      <p:sp>
        <p:nvSpPr>
          <p:cNvPr id="7" name="标题 1"/>
          <p:cNvSpPr>
            <a:spLocks noGrp="1"/>
          </p:cNvSpPr>
          <p:nvPr>
            <p:custDataLst>
              <p:tags r:id="rId6"/>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sz="2000">
                <a:solidFill>
                  <a:srgbClr val="9CC2F0"/>
                </a:solidFill>
                <a:sym typeface="+mn-ea"/>
              </a:rPr>
              <a:t>10</a:t>
            </a:r>
            <a:r>
              <a:rPr sz="2000">
                <a:solidFill>
                  <a:srgbClr val="9CC2F0"/>
                </a:solidFill>
                <a:sym typeface="+mn-ea"/>
              </a:rPr>
              <a:t>.3 </a:t>
            </a:r>
            <a:r>
              <a:rPr lang="zh-CN" sz="2000">
                <a:solidFill>
                  <a:srgbClr val="9CC2F0"/>
                </a:solidFill>
                <a:sym typeface="+mn-ea"/>
              </a:rPr>
              <a:t>机器学习与</a:t>
            </a:r>
            <a:r>
              <a:rPr lang="en-US" altLang="zh-CN" sz="2000">
                <a:solidFill>
                  <a:srgbClr val="9CC2F0"/>
                </a:solidFill>
                <a:sym typeface="+mn-ea"/>
              </a:rPr>
              <a:t>SLAM</a:t>
            </a:r>
            <a:endParaRPr lang="zh-CN" altLang="en-US" sz="2000">
              <a:solidFill>
                <a:srgbClr val="9CC2F0"/>
              </a:solidFill>
            </a:endParaRPr>
          </a:p>
        </p:txBody>
      </p:sp>
      <p:grpSp>
        <p:nvGrpSpPr>
          <p:cNvPr id="45" name="组合 44"/>
          <p:cNvGrpSpPr/>
          <p:nvPr/>
        </p:nvGrpSpPr>
        <p:grpSpPr>
          <a:xfrm>
            <a:off x="4259580" y="764540"/>
            <a:ext cx="3823970" cy="2827020"/>
            <a:chOff x="217" y="3216"/>
            <a:chExt cx="6022" cy="4452"/>
          </a:xfrm>
        </p:grpSpPr>
        <p:sp>
          <p:nvSpPr>
            <p:cNvPr id="18" name="椭圆 17"/>
            <p:cNvSpPr/>
            <p:nvPr/>
          </p:nvSpPr>
          <p:spPr>
            <a:xfrm>
              <a:off x="217" y="3216"/>
              <a:ext cx="6023" cy="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2365" y="3349"/>
              <a:ext cx="1728" cy="580"/>
            </a:xfrm>
            <a:prstGeom prst="rect">
              <a:avLst/>
            </a:prstGeom>
            <a:noFill/>
          </p:spPr>
          <p:txBody>
            <a:bodyPr wrap="none" rtlCol="0">
              <a:spAutoFit/>
            </a:bodyPr>
            <a:p>
              <a:r>
                <a:rPr lang="zh-CN" altLang="en-US">
                  <a:solidFill>
                    <a:schemeClr val="bg1"/>
                  </a:solidFill>
                </a:rPr>
                <a:t>人工智能</a:t>
              </a:r>
              <a:endParaRPr lang="zh-CN" altLang="en-US">
                <a:solidFill>
                  <a:schemeClr val="bg1"/>
                </a:solidFill>
              </a:endParaRPr>
            </a:p>
          </p:txBody>
        </p:sp>
        <p:sp>
          <p:nvSpPr>
            <p:cNvPr id="20" name="椭圆 19"/>
            <p:cNvSpPr/>
            <p:nvPr/>
          </p:nvSpPr>
          <p:spPr>
            <a:xfrm>
              <a:off x="822" y="3928"/>
              <a:ext cx="4855" cy="357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33" name="文本框 32"/>
            <p:cNvSpPr txBox="1"/>
            <p:nvPr/>
          </p:nvSpPr>
          <p:spPr>
            <a:xfrm>
              <a:off x="2364" y="4131"/>
              <a:ext cx="1728" cy="580"/>
            </a:xfrm>
            <a:prstGeom prst="rect">
              <a:avLst/>
            </a:prstGeom>
            <a:noFill/>
          </p:spPr>
          <p:txBody>
            <a:bodyPr wrap="none" rtlCol="0">
              <a:spAutoFit/>
            </a:bodyPr>
            <a:p>
              <a:r>
                <a:rPr lang="zh-CN" altLang="en-US">
                  <a:solidFill>
                    <a:schemeClr val="bg1"/>
                  </a:solidFill>
                </a:rPr>
                <a:t>机器学习</a:t>
              </a:r>
              <a:endParaRPr lang="zh-CN" altLang="en-US">
                <a:solidFill>
                  <a:schemeClr val="bg1"/>
                </a:solidFill>
              </a:endParaRPr>
            </a:p>
          </p:txBody>
        </p:sp>
        <p:sp>
          <p:nvSpPr>
            <p:cNvPr id="39" name="椭圆 38"/>
            <p:cNvSpPr/>
            <p:nvPr/>
          </p:nvSpPr>
          <p:spPr>
            <a:xfrm>
              <a:off x="1343" y="4821"/>
              <a:ext cx="3731" cy="2479"/>
            </a:xfrm>
            <a:prstGeom prst="ellipse">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1" name="文本框 40"/>
            <p:cNvSpPr txBox="1"/>
            <p:nvPr/>
          </p:nvSpPr>
          <p:spPr>
            <a:xfrm>
              <a:off x="2364" y="5097"/>
              <a:ext cx="1728" cy="580"/>
            </a:xfrm>
            <a:prstGeom prst="rect">
              <a:avLst/>
            </a:prstGeom>
            <a:noFill/>
          </p:spPr>
          <p:txBody>
            <a:bodyPr wrap="none" rtlCol="0">
              <a:spAutoFit/>
            </a:bodyPr>
            <a:p>
              <a:r>
                <a:rPr lang="zh-CN" altLang="en-US">
                  <a:solidFill>
                    <a:schemeClr val="bg1"/>
                  </a:solidFill>
                </a:rPr>
                <a:t>神经网络</a:t>
              </a:r>
              <a:endParaRPr lang="zh-CN" altLang="en-US">
                <a:solidFill>
                  <a:schemeClr val="bg1"/>
                </a:solidFill>
              </a:endParaRPr>
            </a:p>
          </p:txBody>
        </p:sp>
        <p:sp>
          <p:nvSpPr>
            <p:cNvPr id="42" name="椭圆 41"/>
            <p:cNvSpPr/>
            <p:nvPr/>
          </p:nvSpPr>
          <p:spPr>
            <a:xfrm>
              <a:off x="1783" y="5840"/>
              <a:ext cx="2851" cy="1182"/>
            </a:xfrm>
            <a:prstGeom prst="ellipse">
              <a:avLst/>
            </a:prstGeom>
            <a:solidFill>
              <a:srgbClr val="C00000"/>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3" name="文本框 42"/>
            <p:cNvSpPr txBox="1"/>
            <p:nvPr/>
          </p:nvSpPr>
          <p:spPr>
            <a:xfrm>
              <a:off x="2365" y="6180"/>
              <a:ext cx="1728" cy="580"/>
            </a:xfrm>
            <a:prstGeom prst="rect">
              <a:avLst/>
            </a:prstGeom>
            <a:noFill/>
          </p:spPr>
          <p:txBody>
            <a:bodyPr wrap="none" rtlCol="0">
              <a:spAutoFit/>
            </a:bodyPr>
            <a:p>
              <a:r>
                <a:rPr lang="zh-CN" altLang="en-US">
                  <a:solidFill>
                    <a:schemeClr val="bg1"/>
                  </a:solidFill>
                </a:rPr>
                <a:t>深度学习</a:t>
              </a:r>
              <a:endParaRPr lang="zh-CN" altLang="en-US">
                <a:solidFill>
                  <a:schemeClr val="bg1"/>
                </a:solidFill>
              </a:endParaRPr>
            </a:p>
          </p:txBody>
        </p:sp>
      </p:grpSp>
      <p:sp>
        <p:nvSpPr>
          <p:cNvPr id="44" name="文本框 43"/>
          <p:cNvSpPr txBox="1"/>
          <p:nvPr/>
        </p:nvSpPr>
        <p:spPr>
          <a:xfrm>
            <a:off x="8784590" y="1454150"/>
            <a:ext cx="1433830" cy="1476375"/>
          </a:xfrm>
          <a:prstGeom prst="rect">
            <a:avLst/>
          </a:prstGeom>
          <a:noFill/>
        </p:spPr>
        <p:txBody>
          <a:bodyPr wrap="none" rtlCol="0">
            <a:spAutoFit/>
          </a:bodyPr>
          <a:p>
            <a:pPr indent="0">
              <a:lnSpc>
                <a:spcPct val="150000"/>
              </a:lnSpc>
              <a:buFont typeface="Wingdings" panose="05000000000000000000" charset="0"/>
              <a:buNone/>
            </a:pPr>
            <a:r>
              <a:rPr lang="zh-CN" altLang="en-US" sz="1000">
                <a:solidFill>
                  <a:schemeClr val="bg1"/>
                </a:solidFill>
              </a:rPr>
              <a:t>人工智能应用案例：</a:t>
            </a:r>
            <a:endParaRPr lang="zh-CN" altLang="en-US" sz="1000">
              <a:solidFill>
                <a:schemeClr val="bg1"/>
              </a:solidFill>
            </a:endParaRPr>
          </a:p>
          <a:p>
            <a:pPr marL="742950" lvl="1" indent="-285750" algn="l">
              <a:lnSpc>
                <a:spcPct val="150000"/>
              </a:lnSpc>
              <a:buFont typeface="Wingdings" panose="05000000000000000000" charset="0"/>
              <a:buChar char="n"/>
            </a:pPr>
            <a:r>
              <a:rPr lang="zh-CN" altLang="en-US" sz="1000">
                <a:solidFill>
                  <a:schemeClr val="bg1"/>
                </a:solidFill>
              </a:rPr>
              <a:t>人脸识别</a:t>
            </a:r>
            <a:endParaRPr lang="zh-CN" altLang="en-US" sz="1000">
              <a:solidFill>
                <a:schemeClr val="bg1"/>
              </a:solidFill>
            </a:endParaRPr>
          </a:p>
          <a:p>
            <a:pPr marL="742950" lvl="1" indent="-285750" algn="l">
              <a:lnSpc>
                <a:spcPct val="150000"/>
              </a:lnSpc>
              <a:buFont typeface="Wingdings" panose="05000000000000000000" charset="0"/>
              <a:buChar char="n"/>
            </a:pPr>
            <a:r>
              <a:rPr lang="zh-CN" altLang="en-US" sz="1000">
                <a:solidFill>
                  <a:schemeClr val="bg1"/>
                </a:solidFill>
              </a:rPr>
              <a:t>语音助手</a:t>
            </a:r>
            <a:endParaRPr lang="zh-CN" altLang="en-US" sz="1000">
              <a:solidFill>
                <a:schemeClr val="bg1"/>
              </a:solidFill>
            </a:endParaRPr>
          </a:p>
          <a:p>
            <a:pPr marL="742950" lvl="1" indent="-285750" algn="l">
              <a:lnSpc>
                <a:spcPct val="150000"/>
              </a:lnSpc>
              <a:buFont typeface="Wingdings" panose="05000000000000000000" charset="0"/>
              <a:buChar char="n"/>
            </a:pPr>
            <a:r>
              <a:rPr lang="zh-CN" altLang="en-US" sz="1000">
                <a:solidFill>
                  <a:schemeClr val="bg1"/>
                </a:solidFill>
              </a:rPr>
              <a:t>无人驾驶</a:t>
            </a:r>
            <a:endParaRPr lang="zh-CN" altLang="en-US" sz="1000">
              <a:solidFill>
                <a:schemeClr val="bg1"/>
              </a:solidFill>
            </a:endParaRPr>
          </a:p>
          <a:p>
            <a:pPr marL="742950" lvl="1" indent="-285750" algn="l">
              <a:lnSpc>
                <a:spcPct val="150000"/>
              </a:lnSpc>
              <a:buFont typeface="Wingdings" panose="05000000000000000000" charset="0"/>
              <a:buChar char="n"/>
            </a:pPr>
            <a:r>
              <a:rPr lang="zh-CN" altLang="en-US" sz="1000">
                <a:solidFill>
                  <a:schemeClr val="bg1"/>
                </a:solidFill>
              </a:rPr>
              <a:t>智能推荐</a:t>
            </a:r>
            <a:endParaRPr lang="zh-CN" altLang="en-US" sz="1000">
              <a:solidFill>
                <a:schemeClr val="bg1"/>
              </a:solidFill>
            </a:endParaRPr>
          </a:p>
          <a:p>
            <a:pPr marL="742950" lvl="1" indent="-285750" algn="l">
              <a:lnSpc>
                <a:spcPct val="150000"/>
              </a:lnSpc>
              <a:buFont typeface="Wingdings" panose="05000000000000000000" charset="0"/>
              <a:buChar char="n"/>
            </a:pPr>
            <a:r>
              <a:rPr lang="en-US" altLang="zh-CN" sz="1000">
                <a:solidFill>
                  <a:schemeClr val="bg1"/>
                </a:solidFill>
              </a:rPr>
              <a:t>...</a:t>
            </a:r>
            <a:endParaRPr lang="en-US" altLang="zh-CN" sz="1000">
              <a:solidFill>
                <a:schemeClr val="bg1"/>
              </a:solidFill>
            </a:endParaRPr>
          </a:p>
        </p:txBody>
      </p:sp>
      <p:sp>
        <p:nvSpPr>
          <p:cNvPr id="100" name="文本框 99"/>
          <p:cNvSpPr txBox="1"/>
          <p:nvPr/>
        </p:nvSpPr>
        <p:spPr>
          <a:xfrm>
            <a:off x="3206750" y="4297680"/>
            <a:ext cx="6780530" cy="953135"/>
          </a:xfrm>
          <a:prstGeom prst="rect">
            <a:avLst/>
          </a:prstGeom>
          <a:noFill/>
          <a:ln w="9525">
            <a:noFill/>
          </a:ln>
        </p:spPr>
        <p:txBody>
          <a:bodyPr wrap="square">
            <a:spAutoFit/>
          </a:bodyPr>
          <a:p>
            <a:pPr marL="285750" indent="-285750">
              <a:lnSpc>
                <a:spcPct val="200000"/>
              </a:lnSpc>
              <a:buFont typeface="Wingdings" panose="05000000000000000000" charset="0"/>
              <a:buChar char="Ø"/>
            </a:pPr>
            <a:r>
              <a:rPr lang="zh-CN" sz="1400">
                <a:solidFill>
                  <a:srgbClr val="FFFF00"/>
                </a:solidFill>
              </a:rPr>
              <a:t>所谓</a:t>
            </a:r>
            <a:r>
              <a:rPr lang="zh-CN" sz="1400">
                <a:solidFill>
                  <a:srgbClr val="FFFF00"/>
                </a:solidFill>
                <a:highlight>
                  <a:srgbClr val="008000"/>
                </a:highlight>
              </a:rPr>
              <a:t>机器学习</a:t>
            </a:r>
            <a:r>
              <a:rPr lang="zh-CN" sz="1400">
                <a:solidFill>
                  <a:srgbClr val="FFFF00"/>
                </a:solidFill>
              </a:rPr>
              <a:t>，就是让机器通过学习获取知识，并利用知识解决特定的问题。</a:t>
            </a:r>
            <a:endParaRPr lang="zh-CN" sz="1400">
              <a:solidFill>
                <a:srgbClr val="FFFF00"/>
              </a:solidFill>
            </a:endParaRPr>
          </a:p>
          <a:p>
            <a:pPr marL="285750" indent="-285750">
              <a:lnSpc>
                <a:spcPct val="200000"/>
              </a:lnSpc>
              <a:buFont typeface="Wingdings" panose="05000000000000000000" charset="0"/>
              <a:buChar char="Ø"/>
            </a:pPr>
            <a:r>
              <a:rPr lang="zh-CN" altLang="en-US" sz="1400">
                <a:solidFill>
                  <a:srgbClr val="FFFF00"/>
                </a:solidFill>
              </a:rPr>
              <a:t>这里的</a:t>
            </a:r>
            <a:r>
              <a:rPr lang="zh-CN" altLang="en-US" sz="1400" u="sng">
                <a:solidFill>
                  <a:srgbClr val="FF0000"/>
                </a:solidFill>
              </a:rPr>
              <a:t>机器</a:t>
            </a:r>
            <a:r>
              <a:rPr lang="zh-CN" altLang="en-US" sz="1400">
                <a:solidFill>
                  <a:srgbClr val="FFFF00"/>
                </a:solidFill>
              </a:rPr>
              <a:t>指</a:t>
            </a:r>
            <a:r>
              <a:rPr lang="zh-CN" altLang="en-US" sz="1400">
                <a:solidFill>
                  <a:srgbClr val="FFFF00"/>
                </a:solidFill>
                <a:highlight>
                  <a:srgbClr val="008000"/>
                </a:highlight>
              </a:rPr>
              <a:t>计算机</a:t>
            </a:r>
            <a:r>
              <a:rPr lang="zh-CN" altLang="en-US" sz="1400">
                <a:solidFill>
                  <a:srgbClr val="FFFF00"/>
                </a:solidFill>
              </a:rPr>
              <a:t>，而</a:t>
            </a:r>
            <a:r>
              <a:rPr lang="zh-CN" altLang="en-US" sz="1400" u="sng">
                <a:solidFill>
                  <a:srgbClr val="FF0000"/>
                </a:solidFill>
              </a:rPr>
              <a:t>学习</a:t>
            </a:r>
            <a:r>
              <a:rPr lang="zh-CN" altLang="en-US" sz="1400">
                <a:solidFill>
                  <a:srgbClr val="FFFF00"/>
                </a:solidFill>
              </a:rPr>
              <a:t>指运行在计算机上的</a:t>
            </a:r>
            <a:r>
              <a:rPr lang="zh-CN" altLang="en-US" sz="1400">
                <a:solidFill>
                  <a:srgbClr val="FFFF00"/>
                </a:solidFill>
                <a:highlight>
                  <a:srgbClr val="008000"/>
                </a:highlight>
              </a:rPr>
              <a:t>程序算法</a:t>
            </a:r>
            <a:r>
              <a:rPr lang="zh-CN" altLang="en-US" sz="1400">
                <a:solidFill>
                  <a:srgbClr val="FFFF00"/>
                </a:solidFill>
              </a:rPr>
              <a:t>。</a:t>
            </a:r>
            <a:endParaRPr lang="zh-CN" altLang="en-US" sz="1400">
              <a:solidFill>
                <a:srgbClr val="FFFF00"/>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linds(horizontal)">
                                      <p:cBhvr>
                                        <p:cTn id="10" dur="500"/>
                                        <p:tgtEl>
                                          <p:spTgt spid="3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blinds(horizontal)">
                                      <p:cBhvr>
                                        <p:cTn id="18" dur="500"/>
                                        <p:tgtEl>
                                          <p:spTgt spid="4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blinds(horizontal)">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00"/>
                                        </p:tgtEl>
                                        <p:attrNameLst>
                                          <p:attrName>style.visibility</p:attrName>
                                        </p:attrNameLst>
                                      </p:cBhvr>
                                      <p:to>
                                        <p:strVal val="visible"/>
                                      </p:to>
                                    </p:set>
                                    <p:animEffect transition="in" filter="blinds(horizontal)">
                                      <p:cBhvr>
                                        <p:cTn id="2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2" grpId="0"/>
      <p:bldP spid="44" grpId="0"/>
      <p:bldP spid="100" grpId="0"/>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机器学习</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sz="1400">
                <a:solidFill>
                  <a:schemeClr val="bg1"/>
                </a:solidFill>
                <a:latin typeface="+mn-ea"/>
                <a:sym typeface="+mn-ea"/>
              </a:rPr>
              <a:t>CNN-SLAM</a:t>
            </a:r>
            <a:r>
              <a:rPr lang="zh-CN" altLang="en-US" sz="1400">
                <a:solidFill>
                  <a:schemeClr val="bg1"/>
                </a:solidFill>
                <a:latin typeface="+mn-ea"/>
                <a:sym typeface="+mn-ea"/>
              </a:rPr>
              <a:t>算法</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DeepVO</a:t>
            </a:r>
            <a:r>
              <a:rPr lang="zh-CN" altLang="en-US" sz="1400" b="0">
                <a:solidFill>
                  <a:schemeClr val="bg1"/>
                </a:solidFill>
                <a:latin typeface="+mn-ea"/>
              </a:rPr>
              <a:t>算法</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4" name="右箭头 3"/>
          <p:cNvSpPr/>
          <p:nvPr>
            <p:custDataLst>
              <p:tags r:id="rId5"/>
            </p:custDataLst>
          </p:nvPr>
        </p:nvSpPr>
        <p:spPr>
          <a:xfrm>
            <a:off x="1706880" y="1704975"/>
            <a:ext cx="8515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647315" y="1531620"/>
            <a:ext cx="76200" cy="626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2691765" y="1454150"/>
            <a:ext cx="894080" cy="737235"/>
          </a:xfrm>
          <a:prstGeom prst="rect">
            <a:avLst/>
          </a:prstGeom>
          <a:noFill/>
        </p:spPr>
        <p:txBody>
          <a:bodyPr wrap="none" rtlCol="0" anchor="t">
            <a:spAutoFit/>
          </a:bodyPr>
          <a:p>
            <a:pPr indent="0" algn="l">
              <a:buFont typeface="+mj-ea"/>
              <a:buNone/>
            </a:pPr>
            <a:r>
              <a:rPr lang="zh-CN" altLang="en-US" sz="1400">
                <a:solidFill>
                  <a:srgbClr val="FFFF00"/>
                </a:solidFill>
                <a:latin typeface="+mn-ea"/>
                <a:sym typeface="+mn-ea"/>
              </a:rPr>
              <a:t>发展历程</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神经网络</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深度学习</a:t>
            </a:r>
            <a:endParaRPr lang="zh-CN" altLang="en-US" sz="1400">
              <a:solidFill>
                <a:schemeClr val="bg1"/>
              </a:solidFill>
              <a:latin typeface="+mn-ea"/>
              <a:sym typeface="+mn-ea"/>
            </a:endParaRPr>
          </a:p>
        </p:txBody>
      </p:sp>
      <p:sp>
        <p:nvSpPr>
          <p:cNvPr id="7" name="标题 1"/>
          <p:cNvSpPr>
            <a:spLocks noGrp="1"/>
          </p:cNvSpPr>
          <p:nvPr>
            <p:custDataLst>
              <p:tags r:id="rId6"/>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sz="2000">
                <a:solidFill>
                  <a:srgbClr val="9CC2F0"/>
                </a:solidFill>
                <a:sym typeface="+mn-ea"/>
              </a:rPr>
              <a:t>10</a:t>
            </a:r>
            <a:r>
              <a:rPr sz="2000">
                <a:solidFill>
                  <a:srgbClr val="9CC2F0"/>
                </a:solidFill>
                <a:sym typeface="+mn-ea"/>
              </a:rPr>
              <a:t>.3 </a:t>
            </a:r>
            <a:r>
              <a:rPr lang="zh-CN" sz="2000">
                <a:solidFill>
                  <a:srgbClr val="9CC2F0"/>
                </a:solidFill>
                <a:sym typeface="+mn-ea"/>
              </a:rPr>
              <a:t>机器学习与</a:t>
            </a:r>
            <a:r>
              <a:rPr lang="en-US" altLang="zh-CN" sz="2000">
                <a:solidFill>
                  <a:srgbClr val="9CC2F0"/>
                </a:solidFill>
                <a:sym typeface="+mn-ea"/>
              </a:rPr>
              <a:t>SLAM</a:t>
            </a:r>
            <a:endParaRPr lang="zh-CN" altLang="en-US" sz="2000">
              <a:solidFill>
                <a:srgbClr val="9CC2F0"/>
              </a:solidFill>
            </a:endParaRPr>
          </a:p>
        </p:txBody>
      </p:sp>
      <p:pic>
        <p:nvPicPr>
          <p:cNvPr id="2" name="图片 1" descr="图片15"/>
          <p:cNvPicPr>
            <a:picLocks noChangeAspect="1"/>
          </p:cNvPicPr>
          <p:nvPr/>
        </p:nvPicPr>
        <p:blipFill>
          <a:blip r:embed="rId7"/>
          <a:stretch>
            <a:fillRect/>
          </a:stretch>
        </p:blipFill>
        <p:spPr>
          <a:xfrm>
            <a:off x="3585845" y="1454150"/>
            <a:ext cx="8281035" cy="3787775"/>
          </a:xfrm>
          <a:prstGeom prst="rect">
            <a:avLst/>
          </a:prstGeom>
        </p:spPr>
      </p:pic>
      <p:sp>
        <p:nvSpPr>
          <p:cNvPr id="6" name="文本框 5"/>
          <p:cNvSpPr txBox="1"/>
          <p:nvPr/>
        </p:nvSpPr>
        <p:spPr>
          <a:xfrm>
            <a:off x="7004050" y="5368925"/>
            <a:ext cx="144399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人工智能发展历程</a:t>
            </a:r>
            <a:endParaRPr lang="zh-CN" sz="1000" b="0">
              <a:solidFill>
                <a:schemeClr val="bg1"/>
              </a:solidFill>
              <a:latin typeface="+mn-ea"/>
            </a:endParaRPr>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机器学习</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sz="1400">
                <a:solidFill>
                  <a:schemeClr val="bg1"/>
                </a:solidFill>
                <a:latin typeface="+mn-ea"/>
                <a:sym typeface="+mn-ea"/>
              </a:rPr>
              <a:t>CNN-SLAM</a:t>
            </a:r>
            <a:r>
              <a:rPr lang="zh-CN" altLang="en-US" sz="1400">
                <a:solidFill>
                  <a:schemeClr val="bg1"/>
                </a:solidFill>
                <a:latin typeface="+mn-ea"/>
                <a:sym typeface="+mn-ea"/>
              </a:rPr>
              <a:t>算法</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DeepVO</a:t>
            </a:r>
            <a:r>
              <a:rPr lang="zh-CN" altLang="en-US" sz="1400" b="0">
                <a:solidFill>
                  <a:schemeClr val="bg1"/>
                </a:solidFill>
                <a:latin typeface="+mn-ea"/>
              </a:rPr>
              <a:t>算法</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4" name="右箭头 3"/>
          <p:cNvSpPr/>
          <p:nvPr>
            <p:custDataLst>
              <p:tags r:id="rId5"/>
            </p:custDataLst>
          </p:nvPr>
        </p:nvSpPr>
        <p:spPr>
          <a:xfrm>
            <a:off x="1706880" y="1704975"/>
            <a:ext cx="8515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647315" y="1531620"/>
            <a:ext cx="76200" cy="626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2691765" y="1454150"/>
            <a:ext cx="894080" cy="737235"/>
          </a:xfrm>
          <a:prstGeom prst="rect">
            <a:avLst/>
          </a:prstGeom>
          <a:noFill/>
        </p:spPr>
        <p:txBody>
          <a:bodyPr wrap="none" rtlCol="0" anchor="t">
            <a:spAutoFit/>
          </a:bodyPr>
          <a:p>
            <a:pPr indent="0" algn="l">
              <a:buFont typeface="+mj-ea"/>
              <a:buNone/>
            </a:pPr>
            <a:r>
              <a:rPr lang="zh-CN" altLang="en-US" sz="1400">
                <a:solidFill>
                  <a:srgbClr val="FFFF00"/>
                </a:solidFill>
                <a:latin typeface="+mn-ea"/>
                <a:sym typeface="+mn-ea"/>
              </a:rPr>
              <a:t>发展历程</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神经网络</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深度学习</a:t>
            </a:r>
            <a:endParaRPr lang="zh-CN" altLang="en-US" sz="1400">
              <a:solidFill>
                <a:schemeClr val="bg1"/>
              </a:solidFill>
              <a:latin typeface="+mn-ea"/>
              <a:sym typeface="+mn-ea"/>
            </a:endParaRPr>
          </a:p>
        </p:txBody>
      </p:sp>
      <p:sp>
        <p:nvSpPr>
          <p:cNvPr id="7" name="标题 1"/>
          <p:cNvSpPr>
            <a:spLocks noGrp="1"/>
          </p:cNvSpPr>
          <p:nvPr>
            <p:custDataLst>
              <p:tags r:id="rId6"/>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sz="2000">
                <a:solidFill>
                  <a:srgbClr val="9CC2F0"/>
                </a:solidFill>
                <a:sym typeface="+mn-ea"/>
              </a:rPr>
              <a:t>10</a:t>
            </a:r>
            <a:r>
              <a:rPr sz="2000">
                <a:solidFill>
                  <a:srgbClr val="9CC2F0"/>
                </a:solidFill>
                <a:sym typeface="+mn-ea"/>
              </a:rPr>
              <a:t>.3 </a:t>
            </a:r>
            <a:r>
              <a:rPr lang="zh-CN" sz="2000">
                <a:solidFill>
                  <a:srgbClr val="9CC2F0"/>
                </a:solidFill>
                <a:sym typeface="+mn-ea"/>
              </a:rPr>
              <a:t>机器学习与</a:t>
            </a:r>
            <a:r>
              <a:rPr lang="en-US" altLang="zh-CN" sz="2000">
                <a:solidFill>
                  <a:srgbClr val="9CC2F0"/>
                </a:solidFill>
                <a:sym typeface="+mn-ea"/>
              </a:rPr>
              <a:t>SLAM</a:t>
            </a:r>
            <a:endParaRPr lang="zh-CN" altLang="en-US" sz="2000">
              <a:solidFill>
                <a:srgbClr val="9CC2F0"/>
              </a:solidFill>
            </a:endParaRPr>
          </a:p>
        </p:txBody>
      </p:sp>
      <p:sp>
        <p:nvSpPr>
          <p:cNvPr id="12" name="文本框 11"/>
          <p:cNvSpPr txBox="1"/>
          <p:nvPr/>
        </p:nvSpPr>
        <p:spPr>
          <a:xfrm>
            <a:off x="3985895" y="682625"/>
            <a:ext cx="7003415" cy="1245235"/>
          </a:xfrm>
          <a:prstGeom prst="rect">
            <a:avLst/>
          </a:prstGeom>
          <a:noFill/>
        </p:spPr>
        <p:txBody>
          <a:bodyPr wrap="square" rtlCol="0">
            <a:spAutoFit/>
          </a:bodyPr>
          <a:p>
            <a:pPr marL="171450" indent="-171450" algn="l">
              <a:lnSpc>
                <a:spcPct val="150000"/>
              </a:lnSpc>
              <a:buFont typeface="Wingdings" panose="05000000000000000000" charset="0"/>
              <a:buChar char="n"/>
            </a:pPr>
            <a:r>
              <a:rPr lang="zh-CN" altLang="en-US" sz="1000">
                <a:solidFill>
                  <a:schemeClr val="bg1"/>
                </a:solidFill>
              </a:rPr>
              <a:t>因为关于</a:t>
            </a:r>
            <a:r>
              <a:rPr lang="zh-CN" altLang="en-US" sz="1000">
                <a:solidFill>
                  <a:schemeClr val="bg1"/>
                </a:solidFill>
                <a:highlight>
                  <a:srgbClr val="008000"/>
                </a:highlight>
              </a:rPr>
              <a:t>智能</a:t>
            </a:r>
            <a:r>
              <a:rPr lang="zh-CN" altLang="en-US" sz="1000">
                <a:solidFill>
                  <a:schemeClr val="bg1"/>
                </a:solidFill>
              </a:rPr>
              <a:t>，目前并没有科学的定义，也没有统一的研究方法。推理、知识、神经网络、机器学习、决策理论等诸多的概念，本身就是在不同的层面不同的时期来讨论的，这些概念之间有些是互相重叠的、有些是发展递进的、有些是特例、有些是不同角度出发的同一观点等等。</a:t>
            </a:r>
            <a:endParaRPr lang="zh-CN" altLang="en-US" sz="1000">
              <a:solidFill>
                <a:schemeClr val="bg1"/>
              </a:solidFill>
            </a:endParaRPr>
          </a:p>
          <a:p>
            <a:pPr marL="171450" indent="-171450" algn="l">
              <a:lnSpc>
                <a:spcPct val="150000"/>
              </a:lnSpc>
              <a:buFont typeface="Wingdings" panose="05000000000000000000" charset="0"/>
              <a:buChar char="n"/>
            </a:pPr>
            <a:r>
              <a:rPr lang="zh-CN" altLang="en-US" sz="1000">
                <a:solidFill>
                  <a:schemeClr val="bg1"/>
                </a:solidFill>
              </a:rPr>
              <a:t>既然从理论上暂时无法得知智能的真正面貌，那么广大读者也就不必拘泥于理论层面的各种概念，仅从</a:t>
            </a:r>
            <a:r>
              <a:rPr lang="zh-CN" altLang="en-US" sz="1000">
                <a:solidFill>
                  <a:schemeClr val="bg1"/>
                </a:solidFill>
                <a:highlight>
                  <a:srgbClr val="008000"/>
                </a:highlight>
              </a:rPr>
              <a:t>实践</a:t>
            </a:r>
            <a:r>
              <a:rPr lang="zh-CN" altLang="en-US" sz="1000">
                <a:solidFill>
                  <a:schemeClr val="bg1"/>
                </a:solidFill>
              </a:rPr>
              <a:t>的角度讨论和学习主流的一些技术应用就已经够了。</a:t>
            </a:r>
            <a:endParaRPr lang="zh-CN" altLang="en-US" sz="1000">
              <a:solidFill>
                <a:schemeClr val="bg1"/>
              </a:solidFill>
            </a:endParaRPr>
          </a:p>
        </p:txBody>
      </p:sp>
      <p:pic>
        <p:nvPicPr>
          <p:cNvPr id="20" name="图片 19" descr="图片16"/>
          <p:cNvPicPr>
            <a:picLocks noChangeAspect="1"/>
          </p:cNvPicPr>
          <p:nvPr/>
        </p:nvPicPr>
        <p:blipFill>
          <a:blip r:embed="rId7"/>
          <a:stretch>
            <a:fillRect/>
          </a:stretch>
        </p:blipFill>
        <p:spPr>
          <a:xfrm>
            <a:off x="4690745" y="2157730"/>
            <a:ext cx="5440680" cy="4213225"/>
          </a:xfrm>
          <a:prstGeom prst="rect">
            <a:avLst/>
          </a:prstGeom>
        </p:spPr>
      </p:pic>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机器学习</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sz="1400">
                <a:solidFill>
                  <a:schemeClr val="bg1"/>
                </a:solidFill>
                <a:latin typeface="+mn-ea"/>
                <a:sym typeface="+mn-ea"/>
              </a:rPr>
              <a:t>CNN-SLAM</a:t>
            </a:r>
            <a:r>
              <a:rPr lang="zh-CN" altLang="en-US" sz="1400">
                <a:solidFill>
                  <a:schemeClr val="bg1"/>
                </a:solidFill>
                <a:latin typeface="+mn-ea"/>
                <a:sym typeface="+mn-ea"/>
              </a:rPr>
              <a:t>算法</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DeepVO</a:t>
            </a:r>
            <a:r>
              <a:rPr lang="zh-CN" altLang="en-US" sz="1400" b="0">
                <a:solidFill>
                  <a:schemeClr val="bg1"/>
                </a:solidFill>
                <a:latin typeface="+mn-ea"/>
              </a:rPr>
              <a:t>算法</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4" name="右箭头 3"/>
          <p:cNvSpPr/>
          <p:nvPr>
            <p:custDataLst>
              <p:tags r:id="rId5"/>
            </p:custDataLst>
          </p:nvPr>
        </p:nvSpPr>
        <p:spPr>
          <a:xfrm>
            <a:off x="1706880" y="1704975"/>
            <a:ext cx="8515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647315" y="1531620"/>
            <a:ext cx="76200" cy="626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2691765" y="1454150"/>
            <a:ext cx="894080" cy="737235"/>
          </a:xfrm>
          <a:prstGeom prst="rect">
            <a:avLst/>
          </a:prstGeom>
          <a:noFill/>
        </p:spPr>
        <p:txBody>
          <a:bodyPr wrap="none" rtlCol="0" anchor="t">
            <a:spAutoFit/>
          </a:bodyPr>
          <a:p>
            <a:pPr indent="0" algn="l">
              <a:buFont typeface="+mj-ea"/>
              <a:buNone/>
            </a:pPr>
            <a:r>
              <a:rPr lang="zh-CN" altLang="en-US" sz="1400">
                <a:solidFill>
                  <a:srgbClr val="FFFF00"/>
                </a:solidFill>
                <a:latin typeface="+mn-ea"/>
                <a:sym typeface="+mn-ea"/>
              </a:rPr>
              <a:t>发展历程</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神经网络</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深度学习</a:t>
            </a:r>
            <a:endParaRPr lang="zh-CN" altLang="en-US" sz="1400">
              <a:solidFill>
                <a:schemeClr val="bg1"/>
              </a:solidFill>
              <a:latin typeface="+mn-ea"/>
              <a:sym typeface="+mn-ea"/>
            </a:endParaRPr>
          </a:p>
        </p:txBody>
      </p:sp>
      <p:sp>
        <p:nvSpPr>
          <p:cNvPr id="7" name="标题 1"/>
          <p:cNvSpPr>
            <a:spLocks noGrp="1"/>
          </p:cNvSpPr>
          <p:nvPr>
            <p:custDataLst>
              <p:tags r:id="rId6"/>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sz="2000">
                <a:solidFill>
                  <a:srgbClr val="9CC2F0"/>
                </a:solidFill>
                <a:sym typeface="+mn-ea"/>
              </a:rPr>
              <a:t>10</a:t>
            </a:r>
            <a:r>
              <a:rPr sz="2000">
                <a:solidFill>
                  <a:srgbClr val="9CC2F0"/>
                </a:solidFill>
                <a:sym typeface="+mn-ea"/>
              </a:rPr>
              <a:t>.3 </a:t>
            </a:r>
            <a:r>
              <a:rPr lang="zh-CN" sz="2000">
                <a:solidFill>
                  <a:srgbClr val="9CC2F0"/>
                </a:solidFill>
                <a:sym typeface="+mn-ea"/>
              </a:rPr>
              <a:t>机器学习与</a:t>
            </a:r>
            <a:r>
              <a:rPr lang="en-US" altLang="zh-CN" sz="2000">
                <a:solidFill>
                  <a:srgbClr val="9CC2F0"/>
                </a:solidFill>
                <a:sym typeface="+mn-ea"/>
              </a:rPr>
              <a:t>SLAM</a:t>
            </a:r>
            <a:endParaRPr lang="zh-CN" altLang="en-US" sz="2000">
              <a:solidFill>
                <a:srgbClr val="9CC2F0"/>
              </a:solidFill>
            </a:endParaRPr>
          </a:p>
        </p:txBody>
      </p:sp>
      <p:sp>
        <p:nvSpPr>
          <p:cNvPr id="2" name="文本框 1"/>
          <p:cNvSpPr txBox="1"/>
          <p:nvPr/>
        </p:nvSpPr>
        <p:spPr>
          <a:xfrm>
            <a:off x="4392930" y="1221105"/>
            <a:ext cx="5260975" cy="706755"/>
          </a:xfrm>
          <a:prstGeom prst="rect">
            <a:avLst/>
          </a:prstGeom>
          <a:noFill/>
        </p:spPr>
        <p:txBody>
          <a:bodyPr wrap="square" rtlCol="0">
            <a:spAutoFit/>
          </a:bodyPr>
          <a:p>
            <a:pPr marL="171450" indent="-171450">
              <a:lnSpc>
                <a:spcPct val="200000"/>
              </a:lnSpc>
              <a:buFont typeface="Wingdings" panose="05000000000000000000" charset="0"/>
              <a:buChar char="Ø"/>
            </a:pPr>
            <a:r>
              <a:rPr lang="zh-CN" altLang="en-US" sz="1000">
                <a:solidFill>
                  <a:schemeClr val="bg1"/>
                </a:solidFill>
              </a:rPr>
              <a:t>从</a:t>
            </a:r>
            <a:r>
              <a:rPr lang="zh-CN" altLang="en-US" sz="1000" b="1" u="sng">
                <a:solidFill>
                  <a:srgbClr val="FFFF00"/>
                </a:solidFill>
              </a:rPr>
              <a:t>统计学习</a:t>
            </a:r>
            <a:r>
              <a:rPr lang="zh-CN" altLang="en-US" sz="1000">
                <a:solidFill>
                  <a:schemeClr val="bg1"/>
                </a:solidFill>
              </a:rPr>
              <a:t>的角度上看，学习其实就是不断调整</a:t>
            </a:r>
            <a:r>
              <a:rPr lang="zh-CN" altLang="en-US" sz="1000" b="1" u="sng">
                <a:solidFill>
                  <a:srgbClr val="FFFF00"/>
                </a:solidFill>
              </a:rPr>
              <a:t>模型参数</a:t>
            </a:r>
            <a:r>
              <a:rPr lang="zh-CN" altLang="en-US" sz="1000">
                <a:solidFill>
                  <a:schemeClr val="bg1"/>
                </a:solidFill>
              </a:rPr>
              <a:t>以实现对给定数据的</a:t>
            </a:r>
            <a:r>
              <a:rPr lang="zh-CN" altLang="en-US" sz="1000" b="1" u="sng">
                <a:solidFill>
                  <a:srgbClr val="FFFF00"/>
                </a:solidFill>
                <a:sym typeface="+mn-ea"/>
              </a:rPr>
              <a:t>拟合</a:t>
            </a:r>
            <a:r>
              <a:rPr lang="zh-CN" altLang="en-US" sz="1000">
                <a:solidFill>
                  <a:schemeClr val="bg1"/>
                </a:solidFill>
              </a:rPr>
              <a:t>过程。</a:t>
            </a:r>
            <a:endParaRPr lang="zh-CN" altLang="en-US" sz="1000">
              <a:solidFill>
                <a:schemeClr val="bg1"/>
              </a:solidFill>
            </a:endParaRPr>
          </a:p>
          <a:p>
            <a:pPr marL="171450" indent="-171450">
              <a:lnSpc>
                <a:spcPct val="200000"/>
              </a:lnSpc>
              <a:buFont typeface="Wingdings" panose="05000000000000000000" charset="0"/>
              <a:buChar char="Ø"/>
            </a:pPr>
            <a:r>
              <a:rPr lang="zh-CN" altLang="en-US" sz="1000">
                <a:solidFill>
                  <a:schemeClr val="bg1"/>
                </a:solidFill>
              </a:rPr>
              <a:t>整个学习过程涉及四个要素：</a:t>
            </a:r>
            <a:r>
              <a:rPr lang="zh-CN" altLang="en-US" sz="1000">
                <a:solidFill>
                  <a:srgbClr val="FF0000"/>
                </a:solidFill>
              </a:rPr>
              <a:t>数据</a:t>
            </a:r>
            <a:r>
              <a:rPr lang="zh-CN" altLang="en-US" sz="1000">
                <a:solidFill>
                  <a:schemeClr val="bg1"/>
                </a:solidFill>
              </a:rPr>
              <a:t>、</a:t>
            </a:r>
            <a:r>
              <a:rPr lang="zh-CN" altLang="en-US" sz="1000">
                <a:solidFill>
                  <a:srgbClr val="FF0000"/>
                </a:solidFill>
              </a:rPr>
              <a:t>模型</a:t>
            </a:r>
            <a:r>
              <a:rPr lang="zh-CN" altLang="en-US" sz="1000">
                <a:solidFill>
                  <a:schemeClr val="bg1"/>
                </a:solidFill>
              </a:rPr>
              <a:t>、</a:t>
            </a:r>
            <a:r>
              <a:rPr lang="zh-CN" altLang="en-US" sz="1000">
                <a:solidFill>
                  <a:srgbClr val="FF0000"/>
                </a:solidFill>
              </a:rPr>
              <a:t>学习策略</a:t>
            </a:r>
            <a:r>
              <a:rPr lang="zh-CN" altLang="en-US" sz="1000">
                <a:solidFill>
                  <a:schemeClr val="bg1"/>
                </a:solidFill>
              </a:rPr>
              <a:t>和</a:t>
            </a:r>
            <a:r>
              <a:rPr lang="zh-CN" altLang="en-US" sz="1000">
                <a:solidFill>
                  <a:srgbClr val="FF0000"/>
                </a:solidFill>
              </a:rPr>
              <a:t>学习算法</a:t>
            </a:r>
            <a:r>
              <a:rPr lang="zh-CN" altLang="en-US" sz="1000">
                <a:solidFill>
                  <a:schemeClr val="bg1"/>
                </a:solidFill>
              </a:rPr>
              <a:t>。</a:t>
            </a:r>
            <a:endParaRPr lang="zh-CN" altLang="en-US" sz="1000">
              <a:solidFill>
                <a:schemeClr val="bg1"/>
              </a:solidFill>
            </a:endParaRPr>
          </a:p>
        </p:txBody>
      </p:sp>
      <p:pic>
        <p:nvPicPr>
          <p:cNvPr id="6" name="图片 5" descr="图片17"/>
          <p:cNvPicPr>
            <a:picLocks noChangeAspect="1"/>
          </p:cNvPicPr>
          <p:nvPr/>
        </p:nvPicPr>
        <p:blipFill>
          <a:blip r:embed="rId7"/>
          <a:stretch>
            <a:fillRect/>
          </a:stretch>
        </p:blipFill>
        <p:spPr>
          <a:xfrm>
            <a:off x="97155" y="3445510"/>
            <a:ext cx="3692525" cy="1696085"/>
          </a:xfrm>
          <a:prstGeom prst="rect">
            <a:avLst/>
          </a:prstGeom>
        </p:spPr>
      </p:pic>
      <p:graphicFrame>
        <p:nvGraphicFramePr>
          <p:cNvPr id="8" name="对象 -2147479159"/>
          <p:cNvGraphicFramePr>
            <a:graphicFrameLocks noChangeAspect="1"/>
          </p:cNvGraphicFramePr>
          <p:nvPr/>
        </p:nvGraphicFramePr>
        <p:xfrm>
          <a:off x="5621655" y="2976245"/>
          <a:ext cx="647700" cy="205740"/>
        </p:xfrm>
        <a:graphic>
          <a:graphicData uri="http://schemas.openxmlformats.org/presentationml/2006/ole">
            <mc:AlternateContent xmlns:mc="http://schemas.openxmlformats.org/markup-compatibility/2006">
              <mc:Choice xmlns:v="urn:schemas-microsoft-com:vml" Requires="v">
                <p:oleObj spid="_x0000_s3076" name="" r:id="rId8" imgW="647700" imgH="203200" progId="Equation.KSEE3">
                  <p:embed/>
                </p:oleObj>
              </mc:Choice>
              <mc:Fallback>
                <p:oleObj name="" r:id="rId8" imgW="647700" imgH="203200" progId="Equation.KSEE3">
                  <p:embed/>
                  <p:pic>
                    <p:nvPicPr>
                      <p:cNvPr id="0" name="图片 3075"/>
                      <p:cNvPicPr/>
                      <p:nvPr/>
                    </p:nvPicPr>
                    <p:blipFill>
                      <a:blip r:embed="rId9"/>
                      <a:stretch>
                        <a:fillRect/>
                      </a:stretch>
                    </p:blipFill>
                    <p:spPr>
                      <a:xfrm>
                        <a:off x="5621655" y="2976245"/>
                        <a:ext cx="647700" cy="205740"/>
                      </a:xfrm>
                      <a:prstGeom prst="rect">
                        <a:avLst/>
                      </a:prstGeom>
                      <a:solidFill>
                        <a:schemeClr val="bg1"/>
                      </a:solidFill>
                      <a:ln w="38100">
                        <a:noFill/>
                        <a:miter/>
                      </a:ln>
                    </p:spPr>
                  </p:pic>
                </p:oleObj>
              </mc:Fallback>
            </mc:AlternateContent>
          </a:graphicData>
        </a:graphic>
      </p:graphicFrame>
      <p:sp>
        <p:nvSpPr>
          <p:cNvPr id="9" name="文本框 8"/>
          <p:cNvSpPr txBox="1"/>
          <p:nvPr/>
        </p:nvSpPr>
        <p:spPr>
          <a:xfrm>
            <a:off x="4179570" y="2976245"/>
            <a:ext cx="1452880" cy="245110"/>
          </a:xfrm>
          <a:prstGeom prst="rect">
            <a:avLst/>
          </a:prstGeom>
          <a:noFill/>
        </p:spPr>
        <p:txBody>
          <a:bodyPr wrap="none" rtlCol="0">
            <a:spAutoFit/>
          </a:bodyPr>
          <a:p>
            <a:r>
              <a:rPr lang="zh-CN" altLang="en-US" sz="1000">
                <a:solidFill>
                  <a:schemeClr val="bg1"/>
                </a:solidFill>
              </a:rPr>
              <a:t>数据的线性关系拟合：</a:t>
            </a:r>
            <a:endParaRPr lang="zh-CN" altLang="en-US" sz="1000">
              <a:solidFill>
                <a:schemeClr val="bg1"/>
              </a:solidFill>
            </a:endParaRPr>
          </a:p>
        </p:txBody>
      </p:sp>
      <p:sp>
        <p:nvSpPr>
          <p:cNvPr id="10" name="文本框 9"/>
          <p:cNvSpPr txBox="1"/>
          <p:nvPr/>
        </p:nvSpPr>
        <p:spPr>
          <a:xfrm>
            <a:off x="4197350" y="4095115"/>
            <a:ext cx="1579880" cy="245110"/>
          </a:xfrm>
          <a:prstGeom prst="rect">
            <a:avLst/>
          </a:prstGeom>
          <a:noFill/>
        </p:spPr>
        <p:txBody>
          <a:bodyPr wrap="none" rtlCol="0">
            <a:spAutoFit/>
          </a:bodyPr>
          <a:p>
            <a:r>
              <a:rPr lang="zh-CN" altLang="en-US" sz="1000">
                <a:solidFill>
                  <a:schemeClr val="bg1"/>
                </a:solidFill>
              </a:rPr>
              <a:t>数据的非线性关系拟合：</a:t>
            </a:r>
            <a:endParaRPr lang="zh-CN" altLang="en-US" sz="1000">
              <a:solidFill>
                <a:schemeClr val="bg1"/>
              </a:solidFill>
            </a:endParaRPr>
          </a:p>
        </p:txBody>
      </p:sp>
      <p:graphicFrame>
        <p:nvGraphicFramePr>
          <p:cNvPr id="14" name="对象 -2147479140"/>
          <p:cNvGraphicFramePr>
            <a:graphicFrameLocks noChangeAspect="1"/>
          </p:cNvGraphicFramePr>
          <p:nvPr/>
        </p:nvGraphicFramePr>
        <p:xfrm>
          <a:off x="5653405" y="3531235"/>
          <a:ext cx="1974215" cy="1283335"/>
        </p:xfrm>
        <a:graphic>
          <a:graphicData uri="http://schemas.openxmlformats.org/presentationml/2006/ole">
            <mc:AlternateContent xmlns:mc="http://schemas.openxmlformats.org/markup-compatibility/2006">
              <mc:Choice xmlns:v="urn:schemas-microsoft-com:vml" Requires="v">
                <p:oleObj spid="_x0000_s16" name="" r:id="rId10" imgW="2159000" imgH="1409700" progId="Equation.KSEE3">
                  <p:embed/>
                </p:oleObj>
              </mc:Choice>
              <mc:Fallback>
                <p:oleObj name="" r:id="rId10" imgW="2159000" imgH="1409700" progId="Equation.KSEE3">
                  <p:embed/>
                  <p:pic>
                    <p:nvPicPr>
                      <p:cNvPr id="0" name="图片 9"/>
                      <p:cNvPicPr/>
                      <p:nvPr/>
                    </p:nvPicPr>
                    <p:blipFill>
                      <a:blip r:embed="rId11"/>
                      <a:stretch>
                        <a:fillRect/>
                      </a:stretch>
                    </p:blipFill>
                    <p:spPr>
                      <a:xfrm>
                        <a:off x="5653405" y="3531235"/>
                        <a:ext cx="1974215" cy="1283335"/>
                      </a:xfrm>
                      <a:prstGeom prst="rect">
                        <a:avLst/>
                      </a:prstGeom>
                      <a:solidFill>
                        <a:schemeClr val="bg1"/>
                      </a:solidFill>
                      <a:ln w="38100">
                        <a:noFill/>
                        <a:miter/>
                      </a:ln>
                    </p:spPr>
                  </p:pic>
                </p:oleObj>
              </mc:Fallback>
            </mc:AlternateContent>
          </a:graphicData>
        </a:graphic>
      </p:graphicFrame>
      <p:sp>
        <p:nvSpPr>
          <p:cNvPr id="17" name="文本框 16"/>
          <p:cNvSpPr txBox="1"/>
          <p:nvPr/>
        </p:nvSpPr>
        <p:spPr>
          <a:xfrm>
            <a:off x="4179570" y="5481320"/>
            <a:ext cx="1833880" cy="245110"/>
          </a:xfrm>
          <a:prstGeom prst="rect">
            <a:avLst/>
          </a:prstGeom>
          <a:noFill/>
        </p:spPr>
        <p:txBody>
          <a:bodyPr wrap="none" rtlCol="0">
            <a:spAutoFit/>
          </a:bodyPr>
          <a:p>
            <a:r>
              <a:rPr lang="zh-CN" altLang="en-US" sz="1000">
                <a:solidFill>
                  <a:schemeClr val="bg1"/>
                </a:solidFill>
              </a:rPr>
              <a:t>高维数据的非线性关系拟合：</a:t>
            </a:r>
            <a:endParaRPr lang="zh-CN" altLang="en-US" sz="1000">
              <a:solidFill>
                <a:schemeClr val="bg1"/>
              </a:solidFill>
            </a:endParaRPr>
          </a:p>
        </p:txBody>
      </p:sp>
      <p:sp>
        <p:nvSpPr>
          <p:cNvPr id="18" name="文本框 17"/>
          <p:cNvSpPr txBox="1"/>
          <p:nvPr/>
        </p:nvSpPr>
        <p:spPr>
          <a:xfrm>
            <a:off x="6068695" y="4980305"/>
            <a:ext cx="944880" cy="1398905"/>
          </a:xfrm>
          <a:prstGeom prst="rect">
            <a:avLst/>
          </a:prstGeom>
          <a:noFill/>
        </p:spPr>
        <p:txBody>
          <a:bodyPr wrap="none" rtlCol="0">
            <a:spAutoFit/>
          </a:bodyPr>
          <a:p>
            <a:pPr indent="0" algn="l">
              <a:lnSpc>
                <a:spcPct val="150000"/>
              </a:lnSpc>
              <a:buFont typeface="Wingdings" panose="05000000000000000000" charset="0"/>
              <a:buNone/>
            </a:pPr>
            <a:r>
              <a:rPr lang="zh-CN" altLang="en-US" sz="1000">
                <a:solidFill>
                  <a:schemeClr val="bg1"/>
                </a:solidFill>
              </a:rPr>
              <a:t>核模型</a:t>
            </a:r>
            <a:endParaRPr lang="zh-CN" altLang="en-US" sz="1000">
              <a:solidFill>
                <a:schemeClr val="bg1"/>
              </a:solidFill>
            </a:endParaRPr>
          </a:p>
          <a:p>
            <a:pPr indent="0" algn="l">
              <a:lnSpc>
                <a:spcPct val="150000"/>
              </a:lnSpc>
              <a:buFont typeface="Wingdings" panose="05000000000000000000" charset="0"/>
              <a:buNone/>
            </a:pPr>
            <a:r>
              <a:rPr lang="zh-CN" altLang="en-US" sz="1000">
                <a:solidFill>
                  <a:schemeClr val="bg1"/>
                </a:solidFill>
              </a:rPr>
              <a:t>神经网络模型</a:t>
            </a:r>
            <a:endParaRPr lang="zh-CN" altLang="en-US" sz="1000">
              <a:solidFill>
                <a:schemeClr val="bg1"/>
              </a:solidFill>
            </a:endParaRPr>
          </a:p>
          <a:p>
            <a:pPr indent="0" algn="l">
              <a:lnSpc>
                <a:spcPct val="150000"/>
              </a:lnSpc>
              <a:buFont typeface="Wingdings" panose="05000000000000000000" charset="0"/>
              <a:buNone/>
            </a:pPr>
            <a:r>
              <a:rPr lang="zh-CN" altLang="en-US" sz="1000">
                <a:solidFill>
                  <a:schemeClr val="bg1"/>
                </a:solidFill>
              </a:rPr>
              <a:t>概率图模型</a:t>
            </a:r>
            <a:endParaRPr lang="zh-CN" altLang="en-US" sz="1000">
              <a:solidFill>
                <a:schemeClr val="bg1"/>
              </a:solidFill>
            </a:endParaRPr>
          </a:p>
          <a:p>
            <a:pPr indent="0" algn="l">
              <a:lnSpc>
                <a:spcPct val="150000"/>
              </a:lnSpc>
              <a:buFont typeface="Wingdings" panose="05000000000000000000" charset="0"/>
              <a:buNone/>
            </a:pPr>
            <a:r>
              <a:rPr lang="zh-CN" altLang="en-US" sz="1000">
                <a:solidFill>
                  <a:schemeClr val="bg1"/>
                </a:solidFill>
              </a:rPr>
              <a:t>决策树</a:t>
            </a:r>
            <a:endParaRPr lang="zh-CN" altLang="en-US" sz="1000">
              <a:solidFill>
                <a:schemeClr val="bg1"/>
              </a:solidFill>
            </a:endParaRPr>
          </a:p>
          <a:p>
            <a:pPr indent="0" algn="l">
              <a:lnSpc>
                <a:spcPct val="150000"/>
              </a:lnSpc>
              <a:buFont typeface="Wingdings" panose="05000000000000000000" charset="0"/>
              <a:buNone/>
            </a:pPr>
            <a:r>
              <a:rPr lang="en-US" altLang="zh-CN" sz="1000">
                <a:solidFill>
                  <a:schemeClr val="bg1"/>
                </a:solidFill>
              </a:rPr>
              <a:t>...</a:t>
            </a:r>
            <a:endParaRPr lang="zh-CN" altLang="en-US" sz="1000">
              <a:solidFill>
                <a:schemeClr val="bg1"/>
              </a:solidFill>
            </a:endParaRPr>
          </a:p>
          <a:p>
            <a:pPr algn="l"/>
            <a:endParaRPr lang="zh-CN" altLang="en-US" sz="1000">
              <a:solidFill>
                <a:schemeClr val="bg1"/>
              </a:solidFill>
            </a:endParaRPr>
          </a:p>
        </p:txBody>
      </p:sp>
      <p:sp>
        <p:nvSpPr>
          <p:cNvPr id="19" name="左大括号 18"/>
          <p:cNvSpPr/>
          <p:nvPr/>
        </p:nvSpPr>
        <p:spPr>
          <a:xfrm>
            <a:off x="5937885" y="5142865"/>
            <a:ext cx="75565" cy="9455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左大括号 21"/>
          <p:cNvSpPr/>
          <p:nvPr/>
        </p:nvSpPr>
        <p:spPr>
          <a:xfrm>
            <a:off x="3964305" y="3119755"/>
            <a:ext cx="233045" cy="25336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pic>
        <p:nvPicPr>
          <p:cNvPr id="21" name="图片 20" descr="图片18"/>
          <p:cNvPicPr>
            <a:picLocks noChangeAspect="1"/>
          </p:cNvPicPr>
          <p:nvPr/>
        </p:nvPicPr>
        <p:blipFill>
          <a:blip r:embed="rId12"/>
          <a:stretch>
            <a:fillRect/>
          </a:stretch>
        </p:blipFill>
        <p:spPr>
          <a:xfrm>
            <a:off x="8162925" y="1988185"/>
            <a:ext cx="3893185" cy="1633220"/>
          </a:xfrm>
          <a:prstGeom prst="rect">
            <a:avLst/>
          </a:prstGeom>
        </p:spPr>
      </p:pic>
      <p:sp>
        <p:nvSpPr>
          <p:cNvPr id="23" name="文本框 22"/>
          <p:cNvSpPr txBox="1"/>
          <p:nvPr/>
        </p:nvSpPr>
        <p:spPr>
          <a:xfrm>
            <a:off x="9103995" y="3621405"/>
            <a:ext cx="1833880" cy="245110"/>
          </a:xfrm>
          <a:prstGeom prst="rect">
            <a:avLst/>
          </a:prstGeom>
          <a:noFill/>
        </p:spPr>
        <p:txBody>
          <a:bodyPr wrap="none" rtlCol="0">
            <a:spAutoFit/>
          </a:bodyPr>
          <a:p>
            <a:pPr algn="l"/>
            <a:r>
              <a:rPr lang="zh-CN" altLang="en-US" sz="1000">
                <a:solidFill>
                  <a:schemeClr val="bg1"/>
                </a:solidFill>
              </a:rPr>
              <a:t>基于训练样本的模型学习过程</a:t>
            </a:r>
            <a:endParaRPr lang="zh-CN" altLang="en-US" sz="1000">
              <a:solidFill>
                <a:schemeClr val="bg1"/>
              </a:solidFill>
            </a:endParaRPr>
          </a:p>
        </p:txBody>
      </p:sp>
      <p:pic>
        <p:nvPicPr>
          <p:cNvPr id="24" name="图片 23" descr="图片19"/>
          <p:cNvPicPr>
            <a:picLocks noChangeAspect="1"/>
          </p:cNvPicPr>
          <p:nvPr/>
        </p:nvPicPr>
        <p:blipFill>
          <a:blip r:embed="rId13"/>
          <a:stretch>
            <a:fillRect/>
          </a:stretch>
        </p:blipFill>
        <p:spPr>
          <a:xfrm>
            <a:off x="8105140" y="3984625"/>
            <a:ext cx="4027170" cy="2207895"/>
          </a:xfrm>
          <a:prstGeom prst="rect">
            <a:avLst/>
          </a:prstGeom>
        </p:spPr>
      </p:pic>
      <p:sp>
        <p:nvSpPr>
          <p:cNvPr id="25" name="文本框 24"/>
          <p:cNvSpPr txBox="1"/>
          <p:nvPr/>
        </p:nvSpPr>
        <p:spPr>
          <a:xfrm>
            <a:off x="8961755" y="6226175"/>
            <a:ext cx="2595880" cy="245110"/>
          </a:xfrm>
          <a:prstGeom prst="rect">
            <a:avLst/>
          </a:prstGeom>
          <a:noFill/>
        </p:spPr>
        <p:txBody>
          <a:bodyPr wrap="none" rtlCol="0">
            <a:spAutoFit/>
          </a:bodyPr>
          <a:p>
            <a:pPr algn="l"/>
            <a:r>
              <a:rPr lang="zh-CN" altLang="en-US" sz="1000">
                <a:solidFill>
                  <a:schemeClr val="bg1"/>
                </a:solidFill>
              </a:rPr>
              <a:t>常用学习策略：有监督、无监督和强化学习</a:t>
            </a:r>
            <a:endParaRPr lang="zh-CN" altLang="en-US" sz="1000">
              <a:solidFill>
                <a:schemeClr val="bg1"/>
              </a:solidFill>
            </a:endParaRPr>
          </a:p>
        </p:txBody>
      </p:sp>
    </p:spTree>
    <p:custDataLst>
      <p:tags r:id="rId1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par>
                                <p:cTn id="31" presetID="3" presetClass="entr" presetSubtype="1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blinds(horizontal)">
                                      <p:cBhvr>
                                        <p:cTn id="41" dur="500"/>
                                        <p:tgtEl>
                                          <p:spTgt spid="19"/>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linds(horizontal)">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blinds(horizontal)">
                                      <p:cBhvr>
                                        <p:cTn id="49" dur="500"/>
                                        <p:tgtEl>
                                          <p:spTgt spid="21"/>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blinds(horizontal)">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blinds(horizontal)">
                                      <p:cBhvr>
                                        <p:cTn id="57" dur="500"/>
                                        <p:tgtEl>
                                          <p:spTgt spid="24"/>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blinds(horizontal)">
                                      <p:cBhvr>
                                        <p:cTn id="6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bldLvl="0" animBg="1"/>
      <p:bldP spid="9" grpId="0"/>
      <p:bldP spid="10" grpId="0"/>
      <p:bldP spid="17" grpId="0"/>
      <p:bldP spid="19" grpId="0" bldLvl="0" animBg="1"/>
      <p:bldP spid="18" grpId="0"/>
      <p:bldP spid="23" grpId="0"/>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机器学习</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sz="1400">
                <a:solidFill>
                  <a:schemeClr val="bg1"/>
                </a:solidFill>
                <a:latin typeface="+mn-ea"/>
                <a:sym typeface="+mn-ea"/>
              </a:rPr>
              <a:t>CNN-SLAM</a:t>
            </a:r>
            <a:r>
              <a:rPr lang="zh-CN" altLang="en-US" sz="1400">
                <a:solidFill>
                  <a:schemeClr val="bg1"/>
                </a:solidFill>
                <a:latin typeface="+mn-ea"/>
                <a:sym typeface="+mn-ea"/>
              </a:rPr>
              <a:t>算法</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DeepVO</a:t>
            </a:r>
            <a:r>
              <a:rPr lang="zh-CN" altLang="en-US" sz="1400" b="0">
                <a:solidFill>
                  <a:schemeClr val="bg1"/>
                </a:solidFill>
                <a:latin typeface="+mn-ea"/>
              </a:rPr>
              <a:t>算法</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4" name="右箭头 3"/>
          <p:cNvSpPr/>
          <p:nvPr>
            <p:custDataLst>
              <p:tags r:id="rId5"/>
            </p:custDataLst>
          </p:nvPr>
        </p:nvSpPr>
        <p:spPr>
          <a:xfrm>
            <a:off x="1706880" y="1704975"/>
            <a:ext cx="8515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647315" y="1531620"/>
            <a:ext cx="76200" cy="626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2691765" y="1454150"/>
            <a:ext cx="894080" cy="737235"/>
          </a:xfrm>
          <a:prstGeom prst="rect">
            <a:avLst/>
          </a:prstGeom>
          <a:noFill/>
        </p:spPr>
        <p:txBody>
          <a:bodyPr wrap="none" rtlCol="0" anchor="t">
            <a:spAutoFit/>
          </a:bodyPr>
          <a:p>
            <a:pPr indent="0" algn="l">
              <a:buFont typeface="+mj-ea"/>
              <a:buNone/>
            </a:pPr>
            <a:r>
              <a:rPr lang="zh-CN" altLang="en-US" sz="1400">
                <a:solidFill>
                  <a:schemeClr val="bg1"/>
                </a:solidFill>
                <a:latin typeface="+mn-ea"/>
                <a:sym typeface="+mn-ea"/>
              </a:rPr>
              <a:t>发展历程</a:t>
            </a:r>
            <a:endParaRPr lang="zh-CN" altLang="en-US" sz="1400">
              <a:solidFill>
                <a:schemeClr val="bg1"/>
              </a:solidFill>
              <a:latin typeface="+mn-ea"/>
              <a:sym typeface="+mn-ea"/>
            </a:endParaRPr>
          </a:p>
          <a:p>
            <a:pPr indent="0" algn="l">
              <a:buFont typeface="+mj-ea"/>
              <a:buNone/>
            </a:pPr>
            <a:r>
              <a:rPr lang="zh-CN" altLang="en-US" sz="1400">
                <a:solidFill>
                  <a:srgbClr val="FFFF00"/>
                </a:solidFill>
                <a:latin typeface="+mn-ea"/>
                <a:sym typeface="+mn-ea"/>
              </a:rPr>
              <a:t>神经网络</a:t>
            </a:r>
            <a:endParaRPr lang="zh-CN" altLang="en-US" sz="1400">
              <a:solidFill>
                <a:srgbClr val="FFFF00"/>
              </a:solidFill>
              <a:latin typeface="+mn-ea"/>
              <a:sym typeface="+mn-ea"/>
            </a:endParaRPr>
          </a:p>
          <a:p>
            <a:pPr indent="0" algn="l">
              <a:buFont typeface="+mj-ea"/>
              <a:buNone/>
            </a:pPr>
            <a:r>
              <a:rPr lang="zh-CN" altLang="en-US" sz="1400">
                <a:solidFill>
                  <a:schemeClr val="bg1"/>
                </a:solidFill>
                <a:latin typeface="+mn-ea"/>
                <a:sym typeface="+mn-ea"/>
              </a:rPr>
              <a:t>深度学习</a:t>
            </a:r>
            <a:endParaRPr lang="zh-CN" altLang="en-US" sz="1400">
              <a:solidFill>
                <a:schemeClr val="bg1"/>
              </a:solidFill>
              <a:latin typeface="+mn-ea"/>
              <a:sym typeface="+mn-ea"/>
            </a:endParaRPr>
          </a:p>
        </p:txBody>
      </p:sp>
      <p:sp>
        <p:nvSpPr>
          <p:cNvPr id="7" name="标题 1"/>
          <p:cNvSpPr>
            <a:spLocks noGrp="1"/>
          </p:cNvSpPr>
          <p:nvPr>
            <p:custDataLst>
              <p:tags r:id="rId6"/>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sz="2000">
                <a:solidFill>
                  <a:srgbClr val="9CC2F0"/>
                </a:solidFill>
                <a:sym typeface="+mn-ea"/>
              </a:rPr>
              <a:t>10</a:t>
            </a:r>
            <a:r>
              <a:rPr sz="2000">
                <a:solidFill>
                  <a:srgbClr val="9CC2F0"/>
                </a:solidFill>
                <a:sym typeface="+mn-ea"/>
              </a:rPr>
              <a:t>.3 </a:t>
            </a:r>
            <a:r>
              <a:rPr lang="zh-CN" sz="2000">
                <a:solidFill>
                  <a:srgbClr val="9CC2F0"/>
                </a:solidFill>
                <a:sym typeface="+mn-ea"/>
              </a:rPr>
              <a:t>机器学习与</a:t>
            </a:r>
            <a:r>
              <a:rPr lang="en-US" altLang="zh-CN" sz="2000">
                <a:solidFill>
                  <a:srgbClr val="9CC2F0"/>
                </a:solidFill>
                <a:sym typeface="+mn-ea"/>
              </a:rPr>
              <a:t>SLAM</a:t>
            </a:r>
            <a:endParaRPr lang="zh-CN" altLang="en-US" sz="2000">
              <a:solidFill>
                <a:srgbClr val="9CC2F0"/>
              </a:solidFill>
            </a:endParaRPr>
          </a:p>
        </p:txBody>
      </p:sp>
      <p:sp>
        <p:nvSpPr>
          <p:cNvPr id="20" name="文本框 19"/>
          <p:cNvSpPr txBox="1"/>
          <p:nvPr/>
        </p:nvSpPr>
        <p:spPr>
          <a:xfrm>
            <a:off x="3585845" y="991235"/>
            <a:ext cx="8634095" cy="1706880"/>
          </a:xfrm>
          <a:prstGeom prst="rect">
            <a:avLst/>
          </a:prstGeom>
          <a:noFill/>
        </p:spPr>
        <p:txBody>
          <a:bodyPr wrap="square" rtlCol="0">
            <a:spAutoFit/>
          </a:bodyPr>
          <a:p>
            <a:pPr marL="171450" indent="-171450" algn="l">
              <a:lnSpc>
                <a:spcPct val="150000"/>
              </a:lnSpc>
              <a:buFont typeface="Wingdings" panose="05000000000000000000" charset="0"/>
              <a:buChar char="Ø"/>
            </a:pPr>
            <a:r>
              <a:rPr lang="zh-CN" altLang="en-US" sz="1000">
                <a:solidFill>
                  <a:schemeClr val="bg1"/>
                </a:solidFill>
              </a:rPr>
              <a:t>相较于其他机器学习模型，神经网络似乎更加通用，因为它仅通过非线性复合函数方式就能构造出具有足够</a:t>
            </a:r>
            <a:r>
              <a:rPr lang="zh-CN" altLang="en-US" sz="1000">
                <a:solidFill>
                  <a:schemeClr val="bg1"/>
                </a:solidFill>
                <a:highlight>
                  <a:srgbClr val="008000"/>
                </a:highlight>
              </a:rPr>
              <a:t>表达能力</a:t>
            </a:r>
            <a:r>
              <a:rPr lang="zh-CN" altLang="en-US" sz="1000">
                <a:solidFill>
                  <a:schemeClr val="bg1"/>
                </a:solidFill>
              </a:rPr>
              <a:t>的基函数，并通过简单增加神经元数量的方式就能轻松扩展模型的规模。</a:t>
            </a:r>
            <a:endParaRPr lang="zh-CN" altLang="en-US" sz="1000">
              <a:solidFill>
                <a:schemeClr val="bg1"/>
              </a:solidFill>
            </a:endParaRPr>
          </a:p>
          <a:p>
            <a:pPr marL="171450" indent="-171450" algn="l">
              <a:lnSpc>
                <a:spcPct val="150000"/>
              </a:lnSpc>
              <a:buFont typeface="Wingdings" panose="05000000000000000000" charset="0"/>
              <a:buChar char="Ø"/>
            </a:pPr>
            <a:r>
              <a:rPr lang="zh-CN" altLang="en-US" sz="1000">
                <a:solidFill>
                  <a:schemeClr val="bg1"/>
                </a:solidFill>
              </a:rPr>
              <a:t>不过由于模型参数</a:t>
            </a:r>
            <a:r>
              <a:rPr lang="en-US" altLang="zh-CN" sz="1000" b="1" i="1">
                <a:solidFill>
                  <a:schemeClr val="bg1"/>
                </a:solidFill>
              </a:rPr>
              <a:t>w</a:t>
            </a:r>
            <a:r>
              <a:rPr lang="en-US" altLang="zh-CN" sz="1000">
                <a:solidFill>
                  <a:schemeClr val="bg1"/>
                </a:solidFill>
              </a:rPr>
              <a:t>以非线性的方式包含于复合函数之中，这给</a:t>
            </a:r>
            <a:r>
              <a:rPr lang="en-US" altLang="zh-CN" sz="1000">
                <a:solidFill>
                  <a:srgbClr val="FF0000"/>
                </a:solidFill>
              </a:rPr>
              <a:t>学习</a:t>
            </a:r>
            <a:r>
              <a:rPr lang="en-US" altLang="zh-CN" sz="1000">
                <a:solidFill>
                  <a:schemeClr val="bg1"/>
                </a:solidFill>
              </a:rPr>
              <a:t>这些参数的过程增加了很大的</a:t>
            </a:r>
            <a:r>
              <a:rPr lang="en-US" altLang="zh-CN" sz="1000">
                <a:solidFill>
                  <a:srgbClr val="FF0000"/>
                </a:solidFill>
              </a:rPr>
              <a:t>难度</a:t>
            </a:r>
            <a:r>
              <a:rPr lang="en-US" altLang="zh-CN" sz="1000">
                <a:solidFill>
                  <a:schemeClr val="bg1"/>
                </a:solidFill>
              </a:rPr>
              <a:t>，因此神经网络在很长一段时间里并不被人重视。</a:t>
            </a:r>
            <a:endParaRPr lang="en-US" altLang="zh-CN" sz="1000">
              <a:solidFill>
                <a:schemeClr val="bg1"/>
              </a:solidFill>
            </a:endParaRPr>
          </a:p>
          <a:p>
            <a:pPr marL="171450" indent="-171450" algn="l">
              <a:lnSpc>
                <a:spcPct val="150000"/>
              </a:lnSpc>
              <a:buFont typeface="Wingdings" panose="05000000000000000000" charset="0"/>
              <a:buChar char="Ø"/>
            </a:pPr>
            <a:r>
              <a:rPr lang="en-US" altLang="zh-CN" sz="1000">
                <a:solidFill>
                  <a:schemeClr val="bg1"/>
                </a:solidFill>
              </a:rPr>
              <a:t>得益于当今大数据时代数据的极大丰富和硬件计算能力的极大提升，以及神经网络训练方法的改进，使得神经网络几乎成了机器学习领域中最好用的模型。</a:t>
            </a:r>
            <a:endParaRPr lang="en-US" altLang="zh-CN" sz="1000">
              <a:solidFill>
                <a:schemeClr val="bg1"/>
              </a:solidFill>
            </a:endParaRPr>
          </a:p>
          <a:p>
            <a:pPr marL="171450" indent="-171450" algn="l">
              <a:lnSpc>
                <a:spcPct val="150000"/>
              </a:lnSpc>
              <a:buFont typeface="Wingdings" panose="05000000000000000000" charset="0"/>
              <a:buChar char="Ø"/>
            </a:pPr>
            <a:r>
              <a:rPr lang="en-US" altLang="zh-CN" sz="1000">
                <a:solidFill>
                  <a:schemeClr val="bg1"/>
                </a:solidFill>
              </a:rPr>
              <a:t>而基于神经网络模型的学习发展起来的深度学习，也成了当今最受关注的研究方向。</a:t>
            </a:r>
            <a:endParaRPr lang="en-US" altLang="zh-CN" sz="1000">
              <a:solidFill>
                <a:schemeClr val="bg1"/>
              </a:solidFill>
            </a:endParaRPr>
          </a:p>
        </p:txBody>
      </p:sp>
      <p:pic>
        <p:nvPicPr>
          <p:cNvPr id="24" name="图片 23" descr="图片20"/>
          <p:cNvPicPr>
            <a:picLocks noChangeAspect="1"/>
          </p:cNvPicPr>
          <p:nvPr/>
        </p:nvPicPr>
        <p:blipFill>
          <a:blip r:embed="rId7"/>
          <a:stretch>
            <a:fillRect/>
          </a:stretch>
        </p:blipFill>
        <p:spPr>
          <a:xfrm>
            <a:off x="123825" y="3178175"/>
            <a:ext cx="3197225" cy="2142490"/>
          </a:xfrm>
          <a:prstGeom prst="rect">
            <a:avLst/>
          </a:prstGeom>
        </p:spPr>
      </p:pic>
      <p:sp>
        <p:nvSpPr>
          <p:cNvPr id="25" name="文本框 24"/>
          <p:cNvSpPr txBox="1"/>
          <p:nvPr/>
        </p:nvSpPr>
        <p:spPr>
          <a:xfrm>
            <a:off x="1519555" y="5430520"/>
            <a:ext cx="563880" cy="245110"/>
          </a:xfrm>
          <a:prstGeom prst="rect">
            <a:avLst/>
          </a:prstGeom>
          <a:noFill/>
        </p:spPr>
        <p:txBody>
          <a:bodyPr wrap="none" rtlCol="0">
            <a:spAutoFit/>
          </a:bodyPr>
          <a:p>
            <a:pPr algn="l"/>
            <a:r>
              <a:rPr lang="zh-CN" altLang="en-US" sz="1000">
                <a:solidFill>
                  <a:schemeClr val="bg1"/>
                </a:solidFill>
              </a:rPr>
              <a:t>神经元</a:t>
            </a:r>
            <a:endParaRPr lang="zh-CN" altLang="en-US" sz="1000">
              <a:solidFill>
                <a:schemeClr val="bg1"/>
              </a:solidFill>
            </a:endParaRPr>
          </a:p>
        </p:txBody>
      </p:sp>
      <p:pic>
        <p:nvPicPr>
          <p:cNvPr id="26" name="图片 25" descr="图片21"/>
          <p:cNvPicPr>
            <a:picLocks noChangeAspect="1"/>
          </p:cNvPicPr>
          <p:nvPr/>
        </p:nvPicPr>
        <p:blipFill>
          <a:blip r:embed="rId8"/>
          <a:stretch>
            <a:fillRect/>
          </a:stretch>
        </p:blipFill>
        <p:spPr>
          <a:xfrm>
            <a:off x="3464560" y="3012440"/>
            <a:ext cx="5576570" cy="2553335"/>
          </a:xfrm>
          <a:prstGeom prst="rect">
            <a:avLst/>
          </a:prstGeom>
        </p:spPr>
      </p:pic>
      <p:sp>
        <p:nvSpPr>
          <p:cNvPr id="27" name="文本框 26"/>
          <p:cNvSpPr txBox="1"/>
          <p:nvPr/>
        </p:nvSpPr>
        <p:spPr>
          <a:xfrm>
            <a:off x="6169660" y="5651500"/>
            <a:ext cx="690880" cy="245110"/>
          </a:xfrm>
          <a:prstGeom prst="rect">
            <a:avLst/>
          </a:prstGeom>
          <a:noFill/>
        </p:spPr>
        <p:txBody>
          <a:bodyPr wrap="none" rtlCol="0">
            <a:spAutoFit/>
          </a:bodyPr>
          <a:p>
            <a:pPr algn="l"/>
            <a:r>
              <a:rPr lang="zh-CN" altLang="en-US" sz="1000">
                <a:solidFill>
                  <a:schemeClr val="bg1"/>
                </a:solidFill>
              </a:rPr>
              <a:t>前向网络</a:t>
            </a:r>
            <a:endParaRPr lang="zh-CN" altLang="en-US" sz="1000">
              <a:solidFill>
                <a:schemeClr val="bg1"/>
              </a:solidFill>
            </a:endParaRPr>
          </a:p>
        </p:txBody>
      </p:sp>
      <p:sp>
        <p:nvSpPr>
          <p:cNvPr id="12" name="文本框 11"/>
          <p:cNvSpPr txBox="1"/>
          <p:nvPr/>
        </p:nvSpPr>
        <p:spPr>
          <a:xfrm>
            <a:off x="9349740" y="3012440"/>
            <a:ext cx="2625090" cy="1322070"/>
          </a:xfrm>
          <a:prstGeom prst="rect">
            <a:avLst/>
          </a:prstGeom>
          <a:noFill/>
        </p:spPr>
        <p:txBody>
          <a:bodyPr wrap="square" rtlCol="0">
            <a:spAutoFit/>
          </a:bodyPr>
          <a:p>
            <a:pPr algn="l"/>
            <a:r>
              <a:rPr lang="zh-CN" altLang="en-US" sz="1000">
                <a:solidFill>
                  <a:schemeClr val="bg1"/>
                </a:solidFill>
              </a:rPr>
              <a:t>由于神经元之间可以有很多种连接方式，因此神经网络有很多种类：</a:t>
            </a:r>
            <a:endParaRPr lang="zh-CN" altLang="en-US" sz="1000">
              <a:solidFill>
                <a:schemeClr val="bg1"/>
              </a:solidFill>
            </a:endParaRPr>
          </a:p>
          <a:p>
            <a:pPr marL="171450" indent="-171450" algn="l">
              <a:lnSpc>
                <a:spcPct val="150000"/>
              </a:lnSpc>
              <a:buFont typeface="Wingdings" panose="05000000000000000000" charset="0"/>
              <a:buChar char="n"/>
            </a:pPr>
            <a:r>
              <a:rPr lang="zh-CN" altLang="en-US" sz="1000">
                <a:solidFill>
                  <a:schemeClr val="bg1"/>
                </a:solidFill>
              </a:rPr>
              <a:t>前向网络</a:t>
            </a:r>
            <a:endParaRPr lang="zh-CN" altLang="en-US" sz="1000">
              <a:solidFill>
                <a:schemeClr val="bg1"/>
              </a:solidFill>
            </a:endParaRPr>
          </a:p>
          <a:p>
            <a:pPr marL="171450" indent="-171450" algn="l">
              <a:lnSpc>
                <a:spcPct val="150000"/>
              </a:lnSpc>
              <a:buFont typeface="Wingdings" panose="05000000000000000000" charset="0"/>
              <a:buChar char="n"/>
            </a:pPr>
            <a:r>
              <a:rPr lang="zh-CN" altLang="en-US" sz="1000">
                <a:solidFill>
                  <a:schemeClr val="bg1"/>
                </a:solidFill>
              </a:rPr>
              <a:t>卷积网络</a:t>
            </a:r>
            <a:endParaRPr lang="zh-CN" altLang="en-US" sz="1000">
              <a:solidFill>
                <a:schemeClr val="bg1"/>
              </a:solidFill>
            </a:endParaRPr>
          </a:p>
          <a:p>
            <a:pPr marL="171450" indent="-171450" algn="l">
              <a:lnSpc>
                <a:spcPct val="150000"/>
              </a:lnSpc>
              <a:buFont typeface="Wingdings" panose="05000000000000000000" charset="0"/>
              <a:buChar char="n"/>
            </a:pPr>
            <a:r>
              <a:rPr lang="zh-CN" altLang="en-US" sz="1000">
                <a:solidFill>
                  <a:schemeClr val="bg1"/>
                </a:solidFill>
              </a:rPr>
              <a:t>循环网络</a:t>
            </a:r>
            <a:endParaRPr lang="zh-CN" altLang="en-US" sz="1000">
              <a:solidFill>
                <a:schemeClr val="bg1"/>
              </a:solidFill>
            </a:endParaRPr>
          </a:p>
          <a:p>
            <a:pPr marL="171450" indent="-171450" algn="l">
              <a:lnSpc>
                <a:spcPct val="150000"/>
              </a:lnSpc>
              <a:buFont typeface="Wingdings" panose="05000000000000000000" charset="0"/>
              <a:buChar char="n"/>
            </a:pPr>
            <a:r>
              <a:rPr lang="en-US" altLang="zh-CN" sz="1000">
                <a:solidFill>
                  <a:schemeClr val="bg1"/>
                </a:solidFill>
              </a:rPr>
              <a:t>...</a:t>
            </a:r>
            <a:endParaRPr lang="zh-CN" altLang="en-US" sz="1000">
              <a:solidFill>
                <a:schemeClr val="bg1"/>
              </a:solidFill>
            </a:endParaRPr>
          </a:p>
        </p:txBody>
      </p:sp>
      <p:sp>
        <p:nvSpPr>
          <p:cNvPr id="29" name="文本框 28"/>
          <p:cNvSpPr txBox="1"/>
          <p:nvPr/>
        </p:nvSpPr>
        <p:spPr>
          <a:xfrm>
            <a:off x="9195435" y="4648835"/>
            <a:ext cx="2976880" cy="245110"/>
          </a:xfrm>
          <a:prstGeom prst="rect">
            <a:avLst/>
          </a:prstGeom>
          <a:noFill/>
        </p:spPr>
        <p:txBody>
          <a:bodyPr wrap="none" rtlCol="0">
            <a:spAutoFit/>
          </a:bodyPr>
          <a:p>
            <a:pPr algn="l"/>
            <a:r>
              <a:rPr lang="zh-CN" altLang="en-US" sz="1000">
                <a:solidFill>
                  <a:schemeClr val="bg1"/>
                </a:solidFill>
              </a:rPr>
              <a:t>一般采用</a:t>
            </a:r>
            <a:r>
              <a:rPr lang="zh-CN" altLang="en-US" sz="1000" b="1" u="sng">
                <a:solidFill>
                  <a:srgbClr val="FFFF00"/>
                </a:solidFill>
              </a:rPr>
              <a:t>误差反向传播算法</a:t>
            </a:r>
            <a:r>
              <a:rPr lang="zh-CN" altLang="en-US" sz="1000">
                <a:solidFill>
                  <a:schemeClr val="bg1"/>
                </a:solidFill>
              </a:rPr>
              <a:t>来训练神经网络的参数</a:t>
            </a:r>
            <a:endParaRPr lang="zh-CN" altLang="en-US" sz="1000">
              <a:solidFill>
                <a:schemeClr val="bg1"/>
              </a:solidFill>
            </a:endParaRPr>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linds(horizont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blinds(horizontal)">
                                      <p:cBhvr>
                                        <p:cTn id="20" dur="500"/>
                                        <p:tgtEl>
                                          <p:spTgt spid="2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blinds(horizontal)">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P spid="27" grpId="0"/>
      <p:bldP spid="12" grpId="0"/>
      <p:bldP spid="29"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机器学习</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sz="1400">
                <a:solidFill>
                  <a:schemeClr val="bg1"/>
                </a:solidFill>
                <a:latin typeface="+mn-ea"/>
                <a:sym typeface="+mn-ea"/>
              </a:rPr>
              <a:t>CNN-SLAM</a:t>
            </a:r>
            <a:r>
              <a:rPr lang="zh-CN" altLang="en-US" sz="1400">
                <a:solidFill>
                  <a:schemeClr val="bg1"/>
                </a:solidFill>
                <a:latin typeface="+mn-ea"/>
                <a:sym typeface="+mn-ea"/>
              </a:rPr>
              <a:t>算法</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DeepVO</a:t>
            </a:r>
            <a:r>
              <a:rPr lang="zh-CN" altLang="en-US" sz="1400" b="0">
                <a:solidFill>
                  <a:schemeClr val="bg1"/>
                </a:solidFill>
                <a:latin typeface="+mn-ea"/>
              </a:rPr>
              <a:t>算法</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4" name="右箭头 3"/>
          <p:cNvSpPr/>
          <p:nvPr>
            <p:custDataLst>
              <p:tags r:id="rId5"/>
            </p:custDataLst>
          </p:nvPr>
        </p:nvSpPr>
        <p:spPr>
          <a:xfrm>
            <a:off x="1706880" y="1704975"/>
            <a:ext cx="8515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647315" y="1531620"/>
            <a:ext cx="76200" cy="626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文本框 31"/>
          <p:cNvSpPr txBox="1"/>
          <p:nvPr/>
        </p:nvSpPr>
        <p:spPr>
          <a:xfrm>
            <a:off x="2691765" y="1454150"/>
            <a:ext cx="894080" cy="737235"/>
          </a:xfrm>
          <a:prstGeom prst="rect">
            <a:avLst/>
          </a:prstGeom>
          <a:noFill/>
        </p:spPr>
        <p:txBody>
          <a:bodyPr wrap="none" rtlCol="0" anchor="t">
            <a:spAutoFit/>
          </a:bodyPr>
          <a:p>
            <a:pPr indent="0" algn="l">
              <a:buFont typeface="+mj-ea"/>
              <a:buNone/>
            </a:pPr>
            <a:r>
              <a:rPr lang="zh-CN" altLang="en-US" sz="1400">
                <a:solidFill>
                  <a:schemeClr val="bg1"/>
                </a:solidFill>
                <a:latin typeface="+mn-ea"/>
                <a:sym typeface="+mn-ea"/>
              </a:rPr>
              <a:t>发展历程</a:t>
            </a:r>
            <a:endParaRPr lang="zh-CN" altLang="en-US" sz="1400">
              <a:solidFill>
                <a:schemeClr val="bg1"/>
              </a:solidFill>
              <a:latin typeface="+mn-ea"/>
              <a:sym typeface="+mn-ea"/>
            </a:endParaRPr>
          </a:p>
          <a:p>
            <a:pPr indent="0" algn="l">
              <a:buFont typeface="+mj-ea"/>
              <a:buNone/>
            </a:pPr>
            <a:r>
              <a:rPr lang="zh-CN" altLang="en-US" sz="1400">
                <a:solidFill>
                  <a:schemeClr val="bg1"/>
                </a:solidFill>
                <a:latin typeface="+mn-ea"/>
                <a:sym typeface="+mn-ea"/>
              </a:rPr>
              <a:t>神经网络</a:t>
            </a:r>
            <a:endParaRPr lang="zh-CN" altLang="en-US" sz="1400">
              <a:solidFill>
                <a:schemeClr val="bg1"/>
              </a:solidFill>
              <a:latin typeface="+mn-ea"/>
              <a:sym typeface="+mn-ea"/>
            </a:endParaRPr>
          </a:p>
          <a:p>
            <a:pPr indent="0" algn="l">
              <a:buFont typeface="+mj-ea"/>
              <a:buNone/>
            </a:pPr>
            <a:r>
              <a:rPr lang="zh-CN" altLang="en-US" sz="1400">
                <a:solidFill>
                  <a:srgbClr val="FFFF00"/>
                </a:solidFill>
                <a:latin typeface="+mn-ea"/>
                <a:sym typeface="+mn-ea"/>
              </a:rPr>
              <a:t>深度学习</a:t>
            </a:r>
            <a:endParaRPr lang="zh-CN" altLang="en-US" sz="1400">
              <a:solidFill>
                <a:srgbClr val="FFFF00"/>
              </a:solidFill>
              <a:latin typeface="+mn-ea"/>
              <a:sym typeface="+mn-ea"/>
            </a:endParaRPr>
          </a:p>
        </p:txBody>
      </p:sp>
      <p:sp>
        <p:nvSpPr>
          <p:cNvPr id="7" name="标题 1"/>
          <p:cNvSpPr>
            <a:spLocks noGrp="1"/>
          </p:cNvSpPr>
          <p:nvPr>
            <p:custDataLst>
              <p:tags r:id="rId6"/>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sz="2000">
                <a:solidFill>
                  <a:srgbClr val="9CC2F0"/>
                </a:solidFill>
                <a:sym typeface="+mn-ea"/>
              </a:rPr>
              <a:t>10</a:t>
            </a:r>
            <a:r>
              <a:rPr sz="2000">
                <a:solidFill>
                  <a:srgbClr val="9CC2F0"/>
                </a:solidFill>
                <a:sym typeface="+mn-ea"/>
              </a:rPr>
              <a:t>.3 </a:t>
            </a:r>
            <a:r>
              <a:rPr lang="zh-CN" sz="2000">
                <a:solidFill>
                  <a:srgbClr val="9CC2F0"/>
                </a:solidFill>
                <a:sym typeface="+mn-ea"/>
              </a:rPr>
              <a:t>机器学习与</a:t>
            </a:r>
            <a:r>
              <a:rPr lang="en-US" altLang="zh-CN" sz="2000">
                <a:solidFill>
                  <a:srgbClr val="9CC2F0"/>
                </a:solidFill>
                <a:sym typeface="+mn-ea"/>
              </a:rPr>
              <a:t>SLAM</a:t>
            </a:r>
            <a:endParaRPr lang="zh-CN" altLang="en-US" sz="2000">
              <a:solidFill>
                <a:srgbClr val="9CC2F0"/>
              </a:solidFill>
            </a:endParaRPr>
          </a:p>
        </p:txBody>
      </p:sp>
      <p:sp>
        <p:nvSpPr>
          <p:cNvPr id="2" name="文本框 1"/>
          <p:cNvSpPr txBox="1"/>
          <p:nvPr/>
        </p:nvSpPr>
        <p:spPr>
          <a:xfrm>
            <a:off x="3867150" y="1163320"/>
            <a:ext cx="7988935" cy="1706880"/>
          </a:xfrm>
          <a:prstGeom prst="rect">
            <a:avLst/>
          </a:prstGeom>
          <a:noFill/>
        </p:spPr>
        <p:txBody>
          <a:bodyPr wrap="square" rtlCol="0">
            <a:spAutoFit/>
          </a:bodyPr>
          <a:p>
            <a:pPr marL="171450" indent="-171450" algn="l">
              <a:lnSpc>
                <a:spcPct val="150000"/>
              </a:lnSpc>
              <a:buFont typeface="Wingdings" panose="05000000000000000000" charset="0"/>
              <a:buChar char="Ø"/>
            </a:pPr>
            <a:r>
              <a:rPr lang="zh-CN" altLang="en-US" sz="1000">
                <a:solidFill>
                  <a:schemeClr val="bg1"/>
                </a:solidFill>
              </a:rPr>
              <a:t>这里</a:t>
            </a:r>
            <a:r>
              <a:rPr lang="zh-CN" altLang="en-US" sz="1000" b="1" u="sng">
                <a:solidFill>
                  <a:srgbClr val="FFFF00"/>
                </a:solidFill>
              </a:rPr>
              <a:t>深度</a:t>
            </a:r>
            <a:r>
              <a:rPr lang="zh-CN" altLang="en-US" sz="1000">
                <a:solidFill>
                  <a:schemeClr val="bg1"/>
                </a:solidFill>
              </a:rPr>
              <a:t>的含义是指模型的规模很大，也就是各种神经网络结构大规模堆叠出来的深度神经网络，当然广义上也包含那些非神经网络模型堆叠出来的深度模型；而</a:t>
            </a:r>
            <a:r>
              <a:rPr lang="zh-CN" altLang="en-US" sz="1000" b="1" u="sng">
                <a:solidFill>
                  <a:srgbClr val="FFFF00"/>
                </a:solidFill>
              </a:rPr>
              <a:t>学习</a:t>
            </a:r>
            <a:r>
              <a:rPr lang="zh-CN" altLang="en-US" sz="1000">
                <a:solidFill>
                  <a:schemeClr val="bg1"/>
                </a:solidFill>
              </a:rPr>
              <a:t>是指这些深度模型配套的学习策略。</a:t>
            </a:r>
            <a:endParaRPr lang="zh-CN" altLang="en-US" sz="1000">
              <a:solidFill>
                <a:schemeClr val="bg1"/>
              </a:solidFill>
            </a:endParaRPr>
          </a:p>
          <a:p>
            <a:pPr marL="171450" indent="-171450" algn="l">
              <a:lnSpc>
                <a:spcPct val="150000"/>
              </a:lnSpc>
              <a:buFont typeface="Wingdings" panose="05000000000000000000" charset="0"/>
              <a:buChar char="Ø"/>
            </a:pPr>
            <a:r>
              <a:rPr sz="1000">
                <a:solidFill>
                  <a:schemeClr val="bg1"/>
                </a:solidFill>
              </a:rPr>
              <a:t>讨论深度学习技术，需要从深度模型和学习策略这两个方面切入</a:t>
            </a:r>
            <a:r>
              <a:rPr lang="zh-CN" sz="1000">
                <a:solidFill>
                  <a:schemeClr val="bg1"/>
                </a:solidFill>
              </a:rPr>
              <a:t>。</a:t>
            </a:r>
            <a:endParaRPr sz="1000">
              <a:solidFill>
                <a:schemeClr val="bg1"/>
              </a:solidFill>
            </a:endParaRPr>
          </a:p>
          <a:p>
            <a:pPr marL="171450" indent="-171450" algn="l">
              <a:lnSpc>
                <a:spcPct val="150000"/>
              </a:lnSpc>
              <a:buFont typeface="Wingdings" panose="05000000000000000000" charset="0"/>
              <a:buChar char="Ø"/>
            </a:pPr>
            <a:r>
              <a:rPr sz="1000">
                <a:solidFill>
                  <a:schemeClr val="bg1"/>
                </a:solidFill>
              </a:rPr>
              <a:t>深度前向网络</a:t>
            </a:r>
            <a:r>
              <a:rPr lang="zh-CN" sz="1000">
                <a:solidFill>
                  <a:schemeClr val="bg1"/>
                </a:solidFill>
              </a:rPr>
              <a:t>、深度卷积网络、深度循环网络。</a:t>
            </a:r>
            <a:endParaRPr lang="zh-CN" sz="1000">
              <a:solidFill>
                <a:schemeClr val="bg1"/>
              </a:solidFill>
            </a:endParaRPr>
          </a:p>
          <a:p>
            <a:pPr marL="171450" indent="-171450" algn="l">
              <a:lnSpc>
                <a:spcPct val="150000"/>
              </a:lnSpc>
              <a:buFont typeface="Wingdings" panose="05000000000000000000" charset="0"/>
              <a:buChar char="Ø"/>
            </a:pPr>
            <a:r>
              <a:rPr lang="zh-CN" sz="1000">
                <a:solidFill>
                  <a:schemeClr val="bg1"/>
                </a:solidFill>
              </a:rPr>
              <a:t>深度自编码网络、深度置信网络。</a:t>
            </a:r>
            <a:endParaRPr lang="zh-CN" sz="1000">
              <a:solidFill>
                <a:schemeClr val="bg1"/>
              </a:solidFill>
            </a:endParaRPr>
          </a:p>
          <a:p>
            <a:pPr marL="171450" indent="-171450" algn="l">
              <a:lnSpc>
                <a:spcPct val="150000"/>
              </a:lnSpc>
              <a:buFont typeface="Wingdings" panose="05000000000000000000" charset="0"/>
              <a:buChar char="Ø"/>
            </a:pPr>
            <a:r>
              <a:rPr lang="zh-CN" sz="1000">
                <a:solidFill>
                  <a:schemeClr val="bg1"/>
                </a:solidFill>
              </a:rPr>
              <a:t>深度稀疏网络、深度二值网络、深度脉冲网络、深度支持向量机、深度森林。</a:t>
            </a:r>
            <a:endParaRPr lang="zh-CN" sz="1000">
              <a:solidFill>
                <a:schemeClr val="bg1"/>
              </a:solidFill>
            </a:endParaRPr>
          </a:p>
          <a:p>
            <a:pPr marL="171450" indent="-171450" algn="l">
              <a:lnSpc>
                <a:spcPct val="150000"/>
              </a:lnSpc>
              <a:buFont typeface="Wingdings" panose="05000000000000000000" charset="0"/>
              <a:buChar char="Ø"/>
            </a:pPr>
            <a:r>
              <a:rPr lang="zh-CN" sz="1000">
                <a:solidFill>
                  <a:schemeClr val="bg1"/>
                </a:solidFill>
              </a:rPr>
              <a:t>生成对抗网络、深度强化学习。</a:t>
            </a:r>
            <a:endParaRPr lang="zh-CN" sz="1000">
              <a:solidFill>
                <a:schemeClr val="bg1"/>
              </a:solidFill>
            </a:endParaRPr>
          </a:p>
        </p:txBody>
      </p:sp>
      <p:pic>
        <p:nvPicPr>
          <p:cNvPr id="6" name="图片 5" descr="图片22"/>
          <p:cNvPicPr>
            <a:picLocks noChangeAspect="1"/>
          </p:cNvPicPr>
          <p:nvPr/>
        </p:nvPicPr>
        <p:blipFill>
          <a:blip r:embed="rId7"/>
          <a:stretch>
            <a:fillRect/>
          </a:stretch>
        </p:blipFill>
        <p:spPr>
          <a:xfrm>
            <a:off x="2370455" y="3282950"/>
            <a:ext cx="6950710" cy="2593340"/>
          </a:xfrm>
          <a:prstGeom prst="rect">
            <a:avLst/>
          </a:prstGeom>
        </p:spPr>
      </p:pic>
      <p:sp>
        <p:nvSpPr>
          <p:cNvPr id="8" name="文本框 7"/>
          <p:cNvSpPr txBox="1"/>
          <p:nvPr/>
        </p:nvSpPr>
        <p:spPr>
          <a:xfrm>
            <a:off x="4382135" y="5909310"/>
            <a:ext cx="2158365" cy="245110"/>
          </a:xfrm>
          <a:prstGeom prst="rect">
            <a:avLst/>
          </a:prstGeom>
          <a:noFill/>
        </p:spPr>
        <p:txBody>
          <a:bodyPr wrap="none" rtlCol="0">
            <a:spAutoFit/>
          </a:bodyPr>
          <a:p>
            <a:pPr algn="l"/>
            <a:r>
              <a:rPr lang="zh-CN" altLang="en-US" sz="1000">
                <a:solidFill>
                  <a:schemeClr val="bg1"/>
                </a:solidFill>
              </a:rPr>
              <a:t>一个经典的深度卷积网络：LeNet-5</a:t>
            </a:r>
            <a:endParaRPr lang="zh-CN" altLang="en-US" sz="1000">
              <a:solidFill>
                <a:schemeClr val="bg1"/>
              </a:solidFill>
            </a:endParaRPr>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custDataLst>
              <p:tags r:id="rId4"/>
            </p:custDataLst>
          </p:nvPr>
        </p:nvSpPr>
        <p:spPr>
          <a:xfrm>
            <a:off x="2146300" y="2000885"/>
            <a:ext cx="3269615" cy="1938020"/>
          </a:xfrm>
          <a:prstGeom prst="rect">
            <a:avLst/>
          </a:prstGeom>
          <a:noFill/>
        </p:spPr>
        <p:txBody>
          <a:bodyPr wrap="none" rtlCol="0">
            <a:spAutoFit/>
          </a:bodyPr>
          <a:p>
            <a:pPr indent="0" algn="l">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10</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.1 </a:t>
            </a: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RTABMAP</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算法</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10</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.2 </a:t>
            </a: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VINS</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算法</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sz="2000" b="1" spc="300">
                <a:solidFill>
                  <a:srgbClr val="9CC2F0"/>
                </a:solidFill>
                <a:uFillTx/>
                <a:latin typeface="Arial" panose="020B0604020202020204" pitchFamily="34" charset="0"/>
                <a:ea typeface="微软雅黑" panose="020B0503020204020204" pitchFamily="34" charset="-122"/>
                <a:cs typeface="+mj-cs"/>
                <a:sym typeface="+mn-ea"/>
              </a:rPr>
              <a:t>10</a:t>
            </a:r>
            <a:r>
              <a:rPr sz="2000" b="1" spc="300">
                <a:solidFill>
                  <a:srgbClr val="9CC2F0"/>
                </a:solidFill>
                <a:uFillTx/>
                <a:latin typeface="Arial" panose="020B0604020202020204" pitchFamily="34" charset="0"/>
                <a:ea typeface="微软雅黑" panose="020B0503020204020204" pitchFamily="34" charset="-122"/>
                <a:cs typeface="+mj-cs"/>
                <a:sym typeface="+mn-ea"/>
              </a:rPr>
              <a:t>.3 </a:t>
            </a:r>
            <a:r>
              <a:rPr lang="zh-CN" sz="2000" b="1" spc="300">
                <a:solidFill>
                  <a:srgbClr val="9CC2F0"/>
                </a:solidFill>
                <a:uFillTx/>
                <a:latin typeface="Arial" panose="020B0604020202020204" pitchFamily="34" charset="0"/>
                <a:ea typeface="微软雅黑" panose="020B0503020204020204" pitchFamily="34" charset="-122"/>
                <a:cs typeface="+mj-cs"/>
                <a:sym typeface="+mn-ea"/>
              </a:rPr>
              <a:t>机器学习与</a:t>
            </a: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SLAM</a:t>
            </a:r>
            <a:endParaRPr lang="en-US" altLang="zh-CN"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custDataLst>
              <p:tags r:id="rId5"/>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4" name="文本框 3"/>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机器学习</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sz="1400">
                <a:solidFill>
                  <a:srgbClr val="FFFF00"/>
                </a:solidFill>
                <a:latin typeface="+mn-ea"/>
                <a:sym typeface="+mn-ea"/>
              </a:rPr>
              <a:t>CNN-SLAM</a:t>
            </a:r>
            <a:r>
              <a:rPr lang="zh-CN" altLang="en-US" sz="1400">
                <a:solidFill>
                  <a:srgbClr val="FFFF00"/>
                </a:solidFill>
                <a:latin typeface="+mn-ea"/>
                <a:sym typeface="+mn-ea"/>
              </a:rPr>
              <a:t>算法</a:t>
            </a:r>
            <a:endParaRPr lang="zh-CN" altLang="en-US" sz="1400">
              <a:solidFill>
                <a:srgbClr val="FFFF00"/>
              </a:solidFill>
              <a:latin typeface="+mn-ea"/>
              <a:sym typeface="+mn-ea"/>
            </a:endParaRPr>
          </a:p>
          <a:p>
            <a:pPr marL="285750" indent="-285750">
              <a:lnSpc>
                <a:spcPct val="200000"/>
              </a:lnSpc>
              <a:buFont typeface="Wingdings" panose="05000000000000000000" charset="0"/>
              <a:buChar char="n"/>
            </a:pPr>
            <a:r>
              <a:rPr lang="en-US" altLang="zh-CN" sz="1400" b="0">
                <a:solidFill>
                  <a:schemeClr val="bg1"/>
                </a:solidFill>
                <a:latin typeface="+mn-ea"/>
              </a:rPr>
              <a:t>DeepVO</a:t>
            </a:r>
            <a:r>
              <a:rPr lang="zh-CN" altLang="en-US" sz="1400" b="0">
                <a:solidFill>
                  <a:schemeClr val="bg1"/>
                </a:solidFill>
                <a:latin typeface="+mn-ea"/>
              </a:rPr>
              <a:t>算法</a:t>
            </a:r>
            <a:endParaRPr lang="zh-CN" altLang="en-US" sz="1400" b="0">
              <a:solidFill>
                <a:schemeClr val="bg1"/>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4" name="右箭头 3"/>
          <p:cNvSpPr/>
          <p:nvPr>
            <p:custDataLst>
              <p:tags r:id="rId5"/>
            </p:custDataLst>
          </p:nvPr>
        </p:nvSpPr>
        <p:spPr>
          <a:xfrm>
            <a:off x="2385060" y="2131695"/>
            <a:ext cx="8515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标题 1"/>
          <p:cNvSpPr>
            <a:spLocks noGrp="1"/>
          </p:cNvSpPr>
          <p:nvPr>
            <p:custDataLst>
              <p:tags r:id="rId6"/>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sz="2000">
                <a:solidFill>
                  <a:srgbClr val="9CC2F0"/>
                </a:solidFill>
                <a:sym typeface="+mn-ea"/>
              </a:rPr>
              <a:t>10</a:t>
            </a:r>
            <a:r>
              <a:rPr sz="2000">
                <a:solidFill>
                  <a:srgbClr val="9CC2F0"/>
                </a:solidFill>
                <a:sym typeface="+mn-ea"/>
              </a:rPr>
              <a:t>.3 </a:t>
            </a:r>
            <a:r>
              <a:rPr lang="zh-CN" sz="2000">
                <a:solidFill>
                  <a:srgbClr val="9CC2F0"/>
                </a:solidFill>
                <a:sym typeface="+mn-ea"/>
              </a:rPr>
              <a:t>机器学习与</a:t>
            </a:r>
            <a:r>
              <a:rPr lang="en-US" altLang="zh-CN" sz="2000">
                <a:solidFill>
                  <a:srgbClr val="9CC2F0"/>
                </a:solidFill>
                <a:sym typeface="+mn-ea"/>
              </a:rPr>
              <a:t>SLAM</a:t>
            </a:r>
            <a:endParaRPr lang="zh-CN" altLang="en-US" sz="2000">
              <a:solidFill>
                <a:srgbClr val="9CC2F0"/>
              </a:solidFill>
            </a:endParaRPr>
          </a:p>
        </p:txBody>
      </p:sp>
      <p:sp>
        <p:nvSpPr>
          <p:cNvPr id="9" name="文本框 8"/>
          <p:cNvSpPr txBox="1"/>
          <p:nvPr/>
        </p:nvSpPr>
        <p:spPr>
          <a:xfrm>
            <a:off x="5335270" y="487045"/>
            <a:ext cx="3768090" cy="553085"/>
          </a:xfrm>
          <a:prstGeom prst="rect">
            <a:avLst/>
          </a:prstGeom>
          <a:noFill/>
        </p:spPr>
        <p:txBody>
          <a:bodyPr wrap="square" rtlCol="0">
            <a:spAutoFit/>
          </a:bodyPr>
          <a:p>
            <a:pPr algn="l">
              <a:lnSpc>
                <a:spcPct val="150000"/>
              </a:lnSpc>
            </a:pPr>
            <a:r>
              <a:rPr lang="zh-CN" altLang="en-US" sz="1000">
                <a:solidFill>
                  <a:srgbClr val="FFFF00"/>
                </a:solidFill>
              </a:rPr>
              <a:t>CNN-SLAM依然保留了传统SLAM的前端-后端设计范式，</a:t>
            </a:r>
            <a:endParaRPr lang="zh-CN" altLang="en-US" sz="1000">
              <a:solidFill>
                <a:srgbClr val="FFFF00"/>
              </a:solidFill>
            </a:endParaRPr>
          </a:p>
          <a:p>
            <a:pPr algn="l">
              <a:lnSpc>
                <a:spcPct val="150000"/>
              </a:lnSpc>
            </a:pPr>
            <a:r>
              <a:rPr lang="zh-CN" altLang="en-US" sz="1000">
                <a:solidFill>
                  <a:srgbClr val="FFFF00"/>
                </a:solidFill>
              </a:rPr>
              <a:t>其创新是引入了CNN对输入图像直接进行深度估计和语义分割。</a:t>
            </a:r>
            <a:endParaRPr lang="zh-CN" altLang="en-US" sz="1000">
              <a:solidFill>
                <a:srgbClr val="FFFF00"/>
              </a:solidFill>
            </a:endParaRPr>
          </a:p>
        </p:txBody>
      </p:sp>
      <p:pic>
        <p:nvPicPr>
          <p:cNvPr id="10" name="图片 9" descr="图片23"/>
          <p:cNvPicPr>
            <a:picLocks noChangeAspect="1"/>
          </p:cNvPicPr>
          <p:nvPr/>
        </p:nvPicPr>
        <p:blipFill>
          <a:blip r:embed="rId7"/>
          <a:stretch>
            <a:fillRect/>
          </a:stretch>
        </p:blipFill>
        <p:spPr>
          <a:xfrm>
            <a:off x="3778250" y="1124585"/>
            <a:ext cx="7648575" cy="2176145"/>
          </a:xfrm>
          <a:prstGeom prst="rect">
            <a:avLst/>
          </a:prstGeom>
        </p:spPr>
      </p:pic>
      <p:sp>
        <p:nvSpPr>
          <p:cNvPr id="12" name="文本框 11"/>
          <p:cNvSpPr txBox="1"/>
          <p:nvPr/>
        </p:nvSpPr>
        <p:spPr>
          <a:xfrm>
            <a:off x="6619240" y="3300730"/>
            <a:ext cx="1353185" cy="245110"/>
          </a:xfrm>
          <a:prstGeom prst="rect">
            <a:avLst/>
          </a:prstGeom>
          <a:noFill/>
        </p:spPr>
        <p:txBody>
          <a:bodyPr wrap="none" rtlCol="0">
            <a:spAutoFit/>
          </a:bodyPr>
          <a:p>
            <a:pPr algn="l"/>
            <a:r>
              <a:rPr lang="zh-CN" altLang="en-US" sz="1000">
                <a:solidFill>
                  <a:schemeClr val="bg1"/>
                </a:solidFill>
              </a:rPr>
              <a:t>CNN-SLAM系统框架</a:t>
            </a:r>
            <a:endParaRPr lang="zh-CN" altLang="en-US" sz="1000">
              <a:solidFill>
                <a:schemeClr val="bg1"/>
              </a:solidFill>
            </a:endParaRPr>
          </a:p>
        </p:txBody>
      </p:sp>
      <p:pic>
        <p:nvPicPr>
          <p:cNvPr id="14" name="图片 13" descr="图片24"/>
          <p:cNvPicPr>
            <a:picLocks noChangeAspect="1"/>
          </p:cNvPicPr>
          <p:nvPr/>
        </p:nvPicPr>
        <p:blipFill>
          <a:blip r:embed="rId8"/>
          <a:stretch>
            <a:fillRect/>
          </a:stretch>
        </p:blipFill>
        <p:spPr>
          <a:xfrm>
            <a:off x="52070" y="3860800"/>
            <a:ext cx="6010910" cy="2327910"/>
          </a:xfrm>
          <a:prstGeom prst="rect">
            <a:avLst/>
          </a:prstGeom>
        </p:spPr>
      </p:pic>
      <p:sp>
        <p:nvSpPr>
          <p:cNvPr id="16" name="文本框 15"/>
          <p:cNvSpPr txBox="1"/>
          <p:nvPr/>
        </p:nvSpPr>
        <p:spPr>
          <a:xfrm>
            <a:off x="2110740" y="6188710"/>
            <a:ext cx="1219200" cy="245110"/>
          </a:xfrm>
          <a:prstGeom prst="rect">
            <a:avLst/>
          </a:prstGeom>
          <a:noFill/>
        </p:spPr>
        <p:txBody>
          <a:bodyPr wrap="none" rtlCol="0">
            <a:spAutoFit/>
          </a:bodyPr>
          <a:p>
            <a:pPr algn="l"/>
            <a:r>
              <a:rPr lang="zh-CN" altLang="en-US" sz="1000">
                <a:solidFill>
                  <a:schemeClr val="bg1"/>
                </a:solidFill>
              </a:rPr>
              <a:t>CNN深度估计模块</a:t>
            </a:r>
            <a:endParaRPr lang="zh-CN" altLang="en-US" sz="1000">
              <a:solidFill>
                <a:schemeClr val="bg1"/>
              </a:solidFill>
            </a:endParaRPr>
          </a:p>
        </p:txBody>
      </p:sp>
      <p:pic>
        <p:nvPicPr>
          <p:cNvPr id="17" name="图片 16" descr="图片25"/>
          <p:cNvPicPr>
            <a:picLocks noChangeAspect="1"/>
          </p:cNvPicPr>
          <p:nvPr/>
        </p:nvPicPr>
        <p:blipFill>
          <a:blip r:embed="rId9"/>
          <a:stretch>
            <a:fillRect/>
          </a:stretch>
        </p:blipFill>
        <p:spPr>
          <a:xfrm>
            <a:off x="6096635" y="3860800"/>
            <a:ext cx="6047105" cy="2327910"/>
          </a:xfrm>
          <a:prstGeom prst="rect">
            <a:avLst/>
          </a:prstGeom>
        </p:spPr>
      </p:pic>
      <p:sp>
        <p:nvSpPr>
          <p:cNvPr id="18" name="文本框 17"/>
          <p:cNvSpPr txBox="1"/>
          <p:nvPr/>
        </p:nvSpPr>
        <p:spPr>
          <a:xfrm>
            <a:off x="8751570" y="6188710"/>
            <a:ext cx="1219200" cy="245110"/>
          </a:xfrm>
          <a:prstGeom prst="rect">
            <a:avLst/>
          </a:prstGeom>
          <a:noFill/>
        </p:spPr>
        <p:txBody>
          <a:bodyPr wrap="none" rtlCol="0">
            <a:spAutoFit/>
          </a:bodyPr>
          <a:p>
            <a:pPr algn="l"/>
            <a:r>
              <a:rPr lang="zh-CN" altLang="en-US" sz="1000">
                <a:solidFill>
                  <a:schemeClr val="bg1"/>
                </a:solidFill>
              </a:rPr>
              <a:t>CNN语义分割模块</a:t>
            </a:r>
            <a:endParaRPr lang="zh-CN" altLang="en-US" sz="1000">
              <a:solidFill>
                <a:schemeClr val="bg1"/>
              </a:solidFill>
            </a:endParaRPr>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par>
                                <p:cTn id="17" presetID="3"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grpId="1"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linds(horizontal)">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linds(horizontal)">
                                      <p:cBhvr>
                                        <p:cTn id="35" dur="500"/>
                                        <p:tgtEl>
                                          <p:spTgt spid="17"/>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linds(horizontal)">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2" grpId="0"/>
      <p:bldP spid="12" grpId="1"/>
      <p:bldP spid="16" grpId="0"/>
      <p:bldP spid="18"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60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nvSpPr>
        <p:spPr>
          <a:xfrm>
            <a:off x="526415" y="1486535"/>
            <a:ext cx="2526030"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机器学习</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sz="1400">
                <a:solidFill>
                  <a:schemeClr val="bg1"/>
                </a:solidFill>
                <a:latin typeface="+mn-ea"/>
                <a:sym typeface="+mn-ea"/>
              </a:rPr>
              <a:t>CNN-SLAM</a:t>
            </a:r>
            <a:r>
              <a:rPr lang="zh-CN" altLang="en-US" sz="1400">
                <a:solidFill>
                  <a:schemeClr val="bg1"/>
                </a:solidFill>
                <a:latin typeface="+mn-ea"/>
                <a:sym typeface="+mn-ea"/>
              </a:rPr>
              <a:t>算法</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b="0">
                <a:solidFill>
                  <a:srgbClr val="FFFF00"/>
                </a:solidFill>
                <a:latin typeface="+mn-ea"/>
              </a:rPr>
              <a:t>DeepVO</a:t>
            </a:r>
            <a:r>
              <a:rPr lang="zh-CN" altLang="en-US" sz="1400" b="0">
                <a:solidFill>
                  <a:srgbClr val="FFFF00"/>
                </a:solidFill>
                <a:latin typeface="+mn-ea"/>
              </a:rPr>
              <a:t>算法</a:t>
            </a:r>
            <a:endParaRPr lang="zh-CN" altLang="en-US" sz="1400" b="0">
              <a:solidFill>
                <a:srgbClr val="FFFF00"/>
              </a:solidFill>
              <a:latin typeface="+mn-ea"/>
            </a:endParaRPr>
          </a:p>
        </p:txBody>
      </p:sp>
      <p:sp>
        <p:nvSpPr>
          <p:cNvPr id="28" name="文本框 27"/>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4" name="右箭头 3"/>
          <p:cNvSpPr/>
          <p:nvPr>
            <p:custDataLst>
              <p:tags r:id="rId5"/>
            </p:custDataLst>
          </p:nvPr>
        </p:nvSpPr>
        <p:spPr>
          <a:xfrm>
            <a:off x="2236470" y="2557780"/>
            <a:ext cx="8515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标题 1"/>
          <p:cNvSpPr>
            <a:spLocks noGrp="1"/>
          </p:cNvSpPr>
          <p:nvPr>
            <p:custDataLst>
              <p:tags r:id="rId6"/>
            </p:custDataLst>
          </p:nvPr>
        </p:nvSpPr>
        <p:spPr>
          <a:xfrm>
            <a:off x="232410" y="597535"/>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sz="2000">
                <a:solidFill>
                  <a:srgbClr val="9CC2F0"/>
                </a:solidFill>
                <a:sym typeface="+mn-ea"/>
              </a:rPr>
              <a:t>10</a:t>
            </a:r>
            <a:r>
              <a:rPr sz="2000">
                <a:solidFill>
                  <a:srgbClr val="9CC2F0"/>
                </a:solidFill>
                <a:sym typeface="+mn-ea"/>
              </a:rPr>
              <a:t>.3 </a:t>
            </a:r>
            <a:r>
              <a:rPr lang="zh-CN" sz="2000">
                <a:solidFill>
                  <a:srgbClr val="9CC2F0"/>
                </a:solidFill>
                <a:sym typeface="+mn-ea"/>
              </a:rPr>
              <a:t>机器学习与</a:t>
            </a:r>
            <a:r>
              <a:rPr lang="en-US" altLang="zh-CN" sz="2000">
                <a:solidFill>
                  <a:srgbClr val="9CC2F0"/>
                </a:solidFill>
                <a:sym typeface="+mn-ea"/>
              </a:rPr>
              <a:t>SLAM</a:t>
            </a:r>
            <a:endParaRPr lang="zh-CN" altLang="en-US" sz="2000">
              <a:solidFill>
                <a:srgbClr val="9CC2F0"/>
              </a:solidFill>
            </a:endParaRPr>
          </a:p>
        </p:txBody>
      </p:sp>
      <p:sp>
        <p:nvSpPr>
          <p:cNvPr id="2" name="文本框 1"/>
          <p:cNvSpPr txBox="1"/>
          <p:nvPr/>
        </p:nvSpPr>
        <p:spPr>
          <a:xfrm>
            <a:off x="3950335" y="2392680"/>
            <a:ext cx="2976880" cy="553085"/>
          </a:xfrm>
          <a:prstGeom prst="rect">
            <a:avLst/>
          </a:prstGeom>
          <a:noFill/>
        </p:spPr>
        <p:txBody>
          <a:bodyPr wrap="none" rtlCol="0">
            <a:spAutoFit/>
          </a:bodyPr>
          <a:p>
            <a:pPr algn="l">
              <a:lnSpc>
                <a:spcPct val="150000"/>
              </a:lnSpc>
            </a:pPr>
            <a:r>
              <a:rPr lang="zh-CN" altLang="en-US" sz="1000">
                <a:solidFill>
                  <a:srgbClr val="FFFF00"/>
                </a:solidFill>
              </a:rPr>
              <a:t>完全抛弃SLAM传统方法，即端到端方式。</a:t>
            </a:r>
            <a:endParaRPr lang="zh-CN" altLang="en-US" sz="1000">
              <a:solidFill>
                <a:srgbClr val="FFFF00"/>
              </a:solidFill>
            </a:endParaRPr>
          </a:p>
          <a:p>
            <a:pPr algn="l">
              <a:lnSpc>
                <a:spcPct val="150000"/>
              </a:lnSpc>
            </a:pPr>
            <a:r>
              <a:rPr lang="zh-CN" altLang="en-US" sz="1000">
                <a:solidFill>
                  <a:srgbClr val="FFFF00"/>
                </a:solidFill>
              </a:rPr>
              <a:t>感知数据直接通入机器学习算法后直接输出结果。</a:t>
            </a:r>
            <a:endParaRPr lang="zh-CN" altLang="en-US" sz="1000">
              <a:solidFill>
                <a:srgbClr val="FFFF00"/>
              </a:solidFill>
            </a:endParaRPr>
          </a:p>
        </p:txBody>
      </p:sp>
      <p:pic>
        <p:nvPicPr>
          <p:cNvPr id="5" name="图片 4" descr="图片26"/>
          <p:cNvPicPr>
            <a:picLocks noChangeAspect="1"/>
          </p:cNvPicPr>
          <p:nvPr/>
        </p:nvPicPr>
        <p:blipFill>
          <a:blip r:embed="rId7"/>
          <a:stretch>
            <a:fillRect/>
          </a:stretch>
        </p:blipFill>
        <p:spPr>
          <a:xfrm>
            <a:off x="1047750" y="3005455"/>
            <a:ext cx="10096500" cy="3400425"/>
          </a:xfrm>
          <a:prstGeom prst="rect">
            <a:avLst/>
          </a:prstGeom>
        </p:spPr>
      </p:pic>
      <p:sp>
        <p:nvSpPr>
          <p:cNvPr id="6" name="文本框 5"/>
          <p:cNvSpPr txBox="1"/>
          <p:nvPr/>
        </p:nvSpPr>
        <p:spPr>
          <a:xfrm>
            <a:off x="5486400" y="6438900"/>
            <a:ext cx="1177290" cy="245110"/>
          </a:xfrm>
          <a:prstGeom prst="rect">
            <a:avLst/>
          </a:prstGeom>
          <a:noFill/>
        </p:spPr>
        <p:txBody>
          <a:bodyPr wrap="none" rtlCol="0">
            <a:spAutoFit/>
          </a:bodyPr>
          <a:p>
            <a:pPr algn="l"/>
            <a:r>
              <a:rPr lang="zh-CN" altLang="en-US" sz="1000">
                <a:solidFill>
                  <a:schemeClr val="bg1"/>
                </a:solidFill>
              </a:rPr>
              <a:t>DeepVO系统框架</a:t>
            </a:r>
            <a:endParaRPr lang="zh-CN" altLang="en-US" sz="1000">
              <a:solidFill>
                <a:schemeClr val="bg1"/>
              </a:solidFill>
            </a:endParaRPr>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61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9" name="文本框 8"/>
          <p:cNvSpPr txBox="1"/>
          <p:nvPr/>
        </p:nvSpPr>
        <p:spPr>
          <a:xfrm>
            <a:off x="495300" y="1873250"/>
            <a:ext cx="11261090" cy="1568450"/>
          </a:xfrm>
          <a:prstGeom prst="rect">
            <a:avLst/>
          </a:prstGeom>
          <a:noFill/>
          <a:ln w="6350">
            <a:noFill/>
            <a:prstDash val="solid"/>
          </a:ln>
        </p:spPr>
        <p:txBody>
          <a:bodyPr wrap="square" rtlCol="0">
            <a:spAutoFit/>
          </a:bodyPr>
          <a:p>
            <a:pPr marL="342900" indent="-342900" algn="l">
              <a:lnSpc>
                <a:spcPct val="200000"/>
              </a:lnSpc>
              <a:buFont typeface="Wingdings" panose="05000000000000000000" charset="0"/>
              <a:buChar char="n"/>
            </a:pPr>
            <a:r>
              <a:rPr lang="zh-CN" altLang="en-US" sz="2000">
                <a:solidFill>
                  <a:schemeClr val="bg1"/>
                </a:solidFill>
                <a:latin typeface="+mn-ea"/>
                <a:cs typeface="+mn-ea"/>
                <a:sym typeface="+mn-ea"/>
              </a:rPr>
              <a:t>例程源码下载：</a:t>
            </a:r>
            <a:r>
              <a:rPr lang="en-US" altLang="zh-CN" sz="2000">
                <a:solidFill>
                  <a:schemeClr val="bg1"/>
                </a:solidFill>
                <a:latin typeface="+mn-ea"/>
                <a:cs typeface="+mn-ea"/>
                <a:sym typeface="+mn-ea"/>
              </a:rPr>
              <a:t>   </a:t>
            </a:r>
            <a:r>
              <a:rPr lang="en-US" sz="2400">
                <a:solidFill>
                  <a:srgbClr val="FFFF00"/>
                </a:solidFill>
                <a:latin typeface="+mn-ea"/>
                <a:cs typeface="+mn-ea"/>
                <a:sym typeface="+mn-ea"/>
              </a:rPr>
              <a:t>https://github.com/xiihoo/Books_Robot_SLAM_Navigation</a:t>
            </a:r>
            <a:endParaRPr lang="en-US" sz="2400">
              <a:solidFill>
                <a:srgbClr val="FFFF00"/>
              </a:solidFill>
              <a:latin typeface="+mn-ea"/>
              <a:cs typeface="+mn-ea"/>
              <a:sym typeface="+mn-ea"/>
            </a:endParaRPr>
          </a:p>
          <a:p>
            <a:pPr marL="342900" indent="-342900" algn="l">
              <a:lnSpc>
                <a:spcPct val="200000"/>
              </a:lnSpc>
              <a:buFont typeface="Wingdings" panose="05000000000000000000" charset="0"/>
              <a:buChar char="n"/>
            </a:pPr>
            <a:r>
              <a:rPr lang="zh-CN" altLang="en-US" sz="2000">
                <a:solidFill>
                  <a:schemeClr val="bg1"/>
                </a:solidFill>
                <a:latin typeface="+mn-ea"/>
                <a:cs typeface="+mn-ea"/>
                <a:sym typeface="+mn-ea"/>
              </a:rPr>
              <a:t>课件</a:t>
            </a:r>
            <a:r>
              <a:rPr lang="en-US" altLang="zh-CN" sz="2000">
                <a:solidFill>
                  <a:schemeClr val="bg1"/>
                </a:solidFill>
                <a:latin typeface="+mn-ea"/>
                <a:cs typeface="+mn-ea"/>
                <a:sym typeface="+mn-ea"/>
              </a:rPr>
              <a:t>PPT</a:t>
            </a:r>
            <a:r>
              <a:rPr lang="zh-CN" altLang="en-US" sz="2000">
                <a:solidFill>
                  <a:schemeClr val="bg1"/>
                </a:solidFill>
                <a:latin typeface="+mn-ea"/>
                <a:cs typeface="+mn-ea"/>
                <a:sym typeface="+mn-ea"/>
              </a:rPr>
              <a:t>下载：</a:t>
            </a:r>
            <a:r>
              <a:rPr lang="en-US" altLang="zh-CN" sz="2000">
                <a:solidFill>
                  <a:schemeClr val="bg1"/>
                </a:solidFill>
                <a:latin typeface="+mn-ea"/>
                <a:cs typeface="+mn-ea"/>
                <a:sym typeface="+mn-ea"/>
              </a:rPr>
              <a:t>    </a:t>
            </a:r>
            <a:r>
              <a:rPr lang="en-US" sz="2400">
                <a:solidFill>
                  <a:srgbClr val="FFFF00"/>
                </a:solidFill>
                <a:latin typeface="+mn-ea"/>
                <a:cs typeface="+mn-ea"/>
                <a:sym typeface="+mn-ea"/>
              </a:rPr>
              <a:t>www.xiihoo.com</a:t>
            </a:r>
            <a:endParaRPr lang="en-US" altLang="en-US" sz="2400">
              <a:solidFill>
                <a:srgbClr val="FFFF00"/>
              </a:solidFill>
              <a:latin typeface="+mn-ea"/>
              <a:cs typeface="+mn-ea"/>
              <a:sym typeface="+mn-ea"/>
            </a:endParaRPr>
          </a:p>
        </p:txBody>
      </p:sp>
      <p:sp>
        <p:nvSpPr>
          <p:cNvPr id="28" name="文本框 27"/>
          <p:cNvSpPr txBox="1"/>
          <p:nvPr>
            <p:custDataLst>
              <p:tags r:id="rId3"/>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Tree>
    <p:custDataLst>
      <p:tags r:id="rId4"/>
    </p:custData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0" y="75565"/>
            <a:ext cx="4804410" cy="275590"/>
          </a:xfrm>
          <a:prstGeom prst="rect">
            <a:avLst/>
          </a:prstGeom>
          <a:noFill/>
        </p:spPr>
        <p:txBody>
          <a:bodyPr wrap="square" rtlCol="0">
            <a:spAutoFit/>
          </a:bodyPr>
          <a:p>
            <a:pPr algn="ctr"/>
            <a:r>
              <a:rPr lang="zh-CN" altLang="en-US" sz="1200">
                <a:solidFill>
                  <a:srgbClr val="BEBEBE"/>
                </a:solidFill>
              </a:rPr>
              <a:t>《机器人</a:t>
            </a:r>
            <a:r>
              <a:rPr lang="en-US" altLang="zh-CN" sz="1200">
                <a:solidFill>
                  <a:srgbClr val="BEBEBE"/>
                </a:solidFill>
              </a:rPr>
              <a:t>SLAM</a:t>
            </a:r>
            <a:r>
              <a:rPr lang="zh-CN" altLang="en-US" sz="1200">
                <a:solidFill>
                  <a:srgbClr val="BEBEBE"/>
                </a:solidFill>
              </a:rPr>
              <a:t>导航：核心技术与实战》</a:t>
            </a:r>
            <a:r>
              <a:rPr lang="en-US" altLang="zh-CN" sz="1200">
                <a:solidFill>
                  <a:srgbClr val="BEBEBE"/>
                </a:solidFill>
              </a:rPr>
              <a:t>    </a:t>
            </a:r>
            <a:r>
              <a:rPr lang="zh-CN" altLang="en-US" sz="1200">
                <a:solidFill>
                  <a:srgbClr val="BEBEBE"/>
                </a:solidFill>
              </a:rPr>
              <a:t>张虎</a:t>
            </a:r>
            <a:r>
              <a:rPr lang="en-US" altLang="zh-CN" sz="1200">
                <a:solidFill>
                  <a:srgbClr val="BEBEBE"/>
                </a:solidFill>
              </a:rPr>
              <a:t> </a:t>
            </a:r>
            <a:r>
              <a:rPr lang="zh-CN" altLang="en-US" sz="1200">
                <a:solidFill>
                  <a:srgbClr val="BEBEBE"/>
                </a:solidFill>
              </a:rPr>
              <a:t>著</a:t>
            </a:r>
            <a:r>
              <a:rPr lang="en-US" altLang="zh-CN" sz="1200">
                <a:solidFill>
                  <a:srgbClr val="BEBEBE"/>
                </a:solidFill>
              </a:rPr>
              <a:t>    </a:t>
            </a:r>
            <a:r>
              <a:rPr lang="zh-CN" altLang="en-US" sz="1200">
                <a:solidFill>
                  <a:srgbClr val="BEBEBE"/>
                </a:solidFill>
              </a:rPr>
              <a:t>机械工业出版社</a:t>
            </a:r>
            <a:endParaRPr lang="zh-CN" altLang="en-US" sz="1200">
              <a:solidFill>
                <a:srgbClr val="BEBEBE"/>
              </a:solidFill>
            </a:endParaRPr>
          </a:p>
        </p:txBody>
      </p:sp>
      <p:sp>
        <p:nvSpPr>
          <p:cNvPr id="2" name="标题 1"/>
          <p:cNvSpPr>
            <a:spLocks noGrp="1"/>
          </p:cNvSpPr>
          <p:nvPr>
            <p:ph type="ctrTitle"/>
            <p:custDataLst>
              <p:tags r:id="rId2"/>
            </p:custDataLst>
          </p:nvPr>
        </p:nvSpPr>
        <p:spPr>
          <a:xfrm>
            <a:off x="2856230" y="2445385"/>
            <a:ext cx="6479540" cy="1144270"/>
          </a:xfrm>
        </p:spPr>
        <p:txBody>
          <a:bodyPr>
            <a:noAutofit/>
          </a:bodyPr>
          <a:p>
            <a:pPr algn="ctr">
              <a:lnSpc>
                <a:spcPct val="200000"/>
              </a:lnSpc>
            </a:pPr>
            <a:r>
              <a:rPr lang="zh-CN" altLang="en-US" sz="4800">
                <a:solidFill>
                  <a:srgbClr val="9CC2F0"/>
                </a:solidFill>
                <a:sym typeface="+mn-ea"/>
              </a:rPr>
              <a:t>敬请关注</a:t>
            </a:r>
            <a:r>
              <a:rPr lang="en-US" altLang="zh-CN" sz="4800">
                <a:solidFill>
                  <a:srgbClr val="9CC2F0"/>
                </a:solidFill>
                <a:sym typeface="+mn-ea"/>
              </a:rPr>
              <a:t>,</a:t>
            </a:r>
            <a:r>
              <a:rPr lang="zh-CN" altLang="en-US" sz="4800">
                <a:solidFill>
                  <a:srgbClr val="9CC2F0"/>
                </a:solidFill>
              </a:rPr>
              <a:t>长期更新</a:t>
            </a:r>
            <a:r>
              <a:rPr lang="en-US" altLang="zh-CN" sz="4800">
                <a:solidFill>
                  <a:srgbClr val="9CC2F0"/>
                </a:solidFill>
              </a:rPr>
              <a:t>...          </a:t>
            </a:r>
            <a:endParaRPr lang="zh-CN" altLang="en-US" sz="4800">
              <a:solidFill>
                <a:srgbClr val="9CC2F0"/>
              </a:solidFill>
            </a:endParaRPr>
          </a:p>
        </p:txBody>
      </p:sp>
      <p:sp>
        <p:nvSpPr>
          <p:cNvPr id="4" name="标题 14"/>
          <p:cNvSpPr>
            <a:spLocks noGrp="1"/>
          </p:cNvSpPr>
          <p:nvPr>
            <p:custDataLst>
              <p:tags r:id="rId3"/>
            </p:custDataLst>
          </p:nvPr>
        </p:nvSpPr>
        <p:spPr>
          <a:xfrm>
            <a:off x="2925445" y="3589655"/>
            <a:ext cx="6479540" cy="11442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lnSpc>
                <a:spcPct val="200000"/>
              </a:lnSpc>
            </a:pPr>
            <a:r>
              <a:rPr lang="zh-CN" altLang="en-US" sz="4800" b="0">
                <a:solidFill>
                  <a:srgbClr val="FF0000"/>
                </a:solidFill>
              </a:rPr>
              <a:t>下集预告</a:t>
            </a:r>
            <a:r>
              <a:rPr lang="en-US" altLang="zh-CN" sz="4800">
                <a:solidFill>
                  <a:srgbClr val="9CC2F0"/>
                </a:solidFill>
              </a:rPr>
              <a:t>          </a:t>
            </a:r>
            <a:endParaRPr lang="zh-CN" altLang="en-US" sz="4800">
              <a:solidFill>
                <a:srgbClr val="9CC2F0"/>
              </a:solidFill>
            </a:endParaRPr>
          </a:p>
        </p:txBody>
      </p:sp>
    </p:spTree>
    <p:custDataLst>
      <p:tags r:id="rId4"/>
    </p:custData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8" name="文本框 7"/>
          <p:cNvSpPr txBox="1"/>
          <p:nvPr/>
        </p:nvSpPr>
        <p:spPr>
          <a:xfrm>
            <a:off x="3047365" y="1337310"/>
            <a:ext cx="4980940" cy="460375"/>
          </a:xfrm>
          <a:prstGeom prst="rect">
            <a:avLst/>
          </a:prstGeom>
          <a:noFill/>
          <a:ln w="9525">
            <a:noFill/>
          </a:ln>
        </p:spPr>
        <p:txBody>
          <a:bodyPr wrap="square">
            <a:spAutoFit/>
          </a:bodyPr>
          <a:p>
            <a:pPr indent="0" algn="dist"/>
            <a:r>
              <a:rPr lang="zh-CN" altLang="en-US" sz="2400" b="0">
                <a:solidFill>
                  <a:srgbClr val="FFFF00"/>
                </a:solidFill>
                <a:latin typeface="Calibri" panose="020F0502020204030204" charset="0"/>
                <a:ea typeface="宋体" panose="02010600030101010101" pitchFamily="2" charset="-122"/>
              </a:rPr>
              <a:t>为什么需要</a:t>
            </a:r>
            <a:r>
              <a:rPr lang="zh-CN" altLang="en-US" sz="2400" b="1">
                <a:solidFill>
                  <a:srgbClr val="FFFF00"/>
                </a:solidFill>
                <a:highlight>
                  <a:srgbClr val="008000"/>
                </a:highlight>
                <a:latin typeface="Calibri" panose="020F0502020204030204" charset="0"/>
                <a:ea typeface="宋体" panose="02010600030101010101" pitchFamily="2" charset="-122"/>
              </a:rPr>
              <a:t>多传感器融合</a:t>
            </a:r>
            <a:r>
              <a:rPr lang="zh-CN" altLang="en-US" sz="2400" b="0">
                <a:solidFill>
                  <a:srgbClr val="FFFF00"/>
                </a:solidFill>
                <a:latin typeface="Calibri" panose="020F0502020204030204" charset="0"/>
                <a:ea typeface="宋体" panose="02010600030101010101" pitchFamily="2" charset="-122"/>
              </a:rPr>
              <a:t>？</a:t>
            </a:r>
            <a:endParaRPr lang="zh-CN" altLang="en-US" sz="2400" b="0">
              <a:solidFill>
                <a:srgbClr val="FFFF00"/>
              </a:solidFill>
              <a:latin typeface="Calibri" panose="020F0502020204030204" charset="0"/>
              <a:ea typeface="宋体" panose="02010600030101010101" pitchFamily="2" charset="-122"/>
            </a:endParaRPr>
          </a:p>
        </p:txBody>
      </p:sp>
      <p:sp>
        <p:nvSpPr>
          <p:cNvPr id="4" name="文本框 3"/>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3978275" y="1731645"/>
            <a:ext cx="2921000" cy="368300"/>
          </a:xfrm>
          <a:prstGeom prst="rect">
            <a:avLst/>
          </a:prstGeom>
          <a:noFill/>
        </p:spPr>
        <p:txBody>
          <a:bodyPr wrap="square" rtlCol="0">
            <a:spAutoFit/>
          </a:bodyPr>
          <a:p>
            <a:r>
              <a:rPr lang="zh-CN" altLang="en-US">
                <a:solidFill>
                  <a:srgbClr val="FF0000"/>
                </a:solidFill>
              </a:rPr>
              <a:t>（增加信息量，取长补短）</a:t>
            </a:r>
            <a:endParaRPr lang="zh-CN" altLang="en-US">
              <a:solidFill>
                <a:srgbClr val="FF0000"/>
              </a:solidFill>
            </a:endParaRPr>
          </a:p>
        </p:txBody>
      </p:sp>
      <p:sp>
        <p:nvSpPr>
          <p:cNvPr id="5" name="右箭头 4"/>
          <p:cNvSpPr/>
          <p:nvPr/>
        </p:nvSpPr>
        <p:spPr>
          <a:xfrm>
            <a:off x="7943850" y="1438910"/>
            <a:ext cx="742950" cy="27622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左大括号 31"/>
          <p:cNvSpPr/>
          <p:nvPr/>
        </p:nvSpPr>
        <p:spPr>
          <a:xfrm>
            <a:off x="8801100" y="1166495"/>
            <a:ext cx="95250" cy="809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3" name="文本框 32"/>
          <p:cNvSpPr txBox="1"/>
          <p:nvPr/>
        </p:nvSpPr>
        <p:spPr>
          <a:xfrm>
            <a:off x="9010650" y="1094105"/>
            <a:ext cx="2065655" cy="306705"/>
          </a:xfrm>
          <a:prstGeom prst="rect">
            <a:avLst/>
          </a:prstGeom>
          <a:noFill/>
        </p:spPr>
        <p:txBody>
          <a:bodyPr wrap="square" rtlCol="0">
            <a:spAutoFit/>
          </a:bodyPr>
          <a:p>
            <a:r>
              <a:rPr lang="zh-CN" altLang="en-US" sz="1400">
                <a:solidFill>
                  <a:srgbClr val="FFFF00"/>
                </a:solidFill>
              </a:rPr>
              <a:t>多个同类传感器（改进）</a:t>
            </a:r>
            <a:endParaRPr lang="zh-CN" altLang="en-US" sz="1400">
              <a:solidFill>
                <a:srgbClr val="FFFF00"/>
              </a:solidFill>
            </a:endParaRPr>
          </a:p>
        </p:txBody>
      </p:sp>
      <p:sp>
        <p:nvSpPr>
          <p:cNvPr id="34" name="文本框 33"/>
          <p:cNvSpPr txBox="1"/>
          <p:nvPr/>
        </p:nvSpPr>
        <p:spPr>
          <a:xfrm>
            <a:off x="8998585" y="1669415"/>
            <a:ext cx="2224405" cy="306705"/>
          </a:xfrm>
          <a:prstGeom prst="rect">
            <a:avLst/>
          </a:prstGeom>
          <a:noFill/>
        </p:spPr>
        <p:txBody>
          <a:bodyPr wrap="square" rtlCol="0">
            <a:spAutoFit/>
          </a:bodyPr>
          <a:p>
            <a:r>
              <a:rPr lang="zh-CN" altLang="en-US" sz="1400">
                <a:solidFill>
                  <a:schemeClr val="bg1"/>
                </a:solidFill>
              </a:rPr>
              <a:t>多个不同类传感器（互补）</a:t>
            </a:r>
            <a:endParaRPr lang="zh-CN" altLang="en-US" sz="1400">
              <a:solidFill>
                <a:schemeClr val="bg1"/>
              </a:solidFill>
            </a:endParaRPr>
          </a:p>
        </p:txBody>
      </p:sp>
      <p:pic>
        <p:nvPicPr>
          <p:cNvPr id="35" name="图片 34"/>
          <p:cNvPicPr>
            <a:picLocks noChangeAspect="1"/>
          </p:cNvPicPr>
          <p:nvPr/>
        </p:nvPicPr>
        <p:blipFill>
          <a:blip r:embed="rId6"/>
          <a:stretch>
            <a:fillRect/>
          </a:stretch>
        </p:blipFill>
        <p:spPr>
          <a:xfrm>
            <a:off x="396875" y="2564130"/>
            <a:ext cx="2243455" cy="1149350"/>
          </a:xfrm>
          <a:prstGeom prst="rect">
            <a:avLst/>
          </a:prstGeom>
        </p:spPr>
      </p:pic>
      <p:sp>
        <p:nvSpPr>
          <p:cNvPr id="36" name="文本框 35"/>
          <p:cNvSpPr txBox="1"/>
          <p:nvPr/>
        </p:nvSpPr>
        <p:spPr>
          <a:xfrm>
            <a:off x="299085" y="4580255"/>
            <a:ext cx="2120900" cy="55499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温度测量值：</a:t>
            </a:r>
            <a:r>
              <a:rPr lang="en-US" altLang="zh-CN" sz="1400" b="0">
                <a:solidFill>
                  <a:srgbClr val="FFFF00"/>
                </a:solidFill>
                <a:latin typeface="+mn-ea"/>
              </a:rPr>
              <a:t>T</a:t>
            </a:r>
            <a:r>
              <a:rPr lang="en-US" altLang="zh-CN" sz="1400" b="0" baseline="-25000">
                <a:solidFill>
                  <a:srgbClr val="FFFF00"/>
                </a:solidFill>
                <a:latin typeface="+mn-ea"/>
              </a:rPr>
              <a:t>1</a:t>
            </a:r>
            <a:endParaRPr lang="en-US" altLang="zh-CN" sz="1400" b="0" baseline="-25000">
              <a:solidFill>
                <a:srgbClr val="FFFF00"/>
              </a:solidFill>
              <a:latin typeface="+mn-ea"/>
            </a:endParaRPr>
          </a:p>
        </p:txBody>
      </p:sp>
      <p:graphicFrame>
        <p:nvGraphicFramePr>
          <p:cNvPr id="37" name="对象 -2147482482"/>
          <p:cNvGraphicFramePr>
            <a:graphicFrameLocks noChangeAspect="1"/>
          </p:cNvGraphicFramePr>
          <p:nvPr/>
        </p:nvGraphicFramePr>
        <p:xfrm>
          <a:off x="4012565" y="2193290"/>
          <a:ext cx="7009130" cy="366395"/>
        </p:xfrm>
        <a:graphic>
          <a:graphicData uri="http://schemas.openxmlformats.org/presentationml/2006/ole">
            <mc:AlternateContent xmlns:mc="http://schemas.openxmlformats.org/markup-compatibility/2006">
              <mc:Choice xmlns:v="urn:schemas-microsoft-com:vml" Requires="v">
                <p:oleObj spid="_x0000_s3076" name="" r:id="rId7" imgW="4457700" imgH="254000" progId="Equation.KSEE3">
                  <p:embed/>
                </p:oleObj>
              </mc:Choice>
              <mc:Fallback>
                <p:oleObj name="" r:id="rId7" imgW="4457700" imgH="254000" progId="Equation.KSEE3">
                  <p:embed/>
                  <p:pic>
                    <p:nvPicPr>
                      <p:cNvPr id="0" name="图片 3075"/>
                      <p:cNvPicPr/>
                      <p:nvPr/>
                    </p:nvPicPr>
                    <p:blipFill>
                      <a:blip r:embed="rId8"/>
                      <a:stretch>
                        <a:fillRect/>
                      </a:stretch>
                    </p:blipFill>
                    <p:spPr>
                      <a:xfrm>
                        <a:off x="4012565" y="2193290"/>
                        <a:ext cx="7009130" cy="366395"/>
                      </a:xfrm>
                      <a:prstGeom prst="rect">
                        <a:avLst/>
                      </a:prstGeom>
                      <a:solidFill>
                        <a:schemeClr val="bg1"/>
                      </a:solidFill>
                      <a:ln w="38100">
                        <a:noFill/>
                        <a:miter/>
                      </a:ln>
                    </p:spPr>
                  </p:pic>
                </p:oleObj>
              </mc:Fallback>
            </mc:AlternateContent>
          </a:graphicData>
        </a:graphic>
      </p:graphicFrame>
      <p:pic>
        <p:nvPicPr>
          <p:cNvPr id="38" name="图片 37"/>
          <p:cNvPicPr>
            <a:picLocks noChangeAspect="1"/>
          </p:cNvPicPr>
          <p:nvPr/>
        </p:nvPicPr>
        <p:blipFill>
          <a:blip r:embed="rId6"/>
          <a:stretch>
            <a:fillRect/>
          </a:stretch>
        </p:blipFill>
        <p:spPr>
          <a:xfrm>
            <a:off x="883920" y="2861310"/>
            <a:ext cx="2243455" cy="1149350"/>
          </a:xfrm>
          <a:prstGeom prst="rect">
            <a:avLst/>
          </a:prstGeom>
        </p:spPr>
      </p:pic>
      <p:sp>
        <p:nvSpPr>
          <p:cNvPr id="39" name="文本框 38"/>
          <p:cNvSpPr txBox="1"/>
          <p:nvPr/>
        </p:nvSpPr>
        <p:spPr>
          <a:xfrm>
            <a:off x="282575" y="5030470"/>
            <a:ext cx="2120900" cy="55499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温度测量值：</a:t>
            </a:r>
            <a:r>
              <a:rPr lang="en-US" altLang="zh-CN" sz="1400" b="0">
                <a:solidFill>
                  <a:srgbClr val="FFFF00"/>
                </a:solidFill>
                <a:latin typeface="+mn-ea"/>
              </a:rPr>
              <a:t>T</a:t>
            </a:r>
            <a:r>
              <a:rPr lang="en-US" altLang="zh-CN" sz="1400" b="0" baseline="-25000">
                <a:solidFill>
                  <a:srgbClr val="FFFF00"/>
                </a:solidFill>
                <a:latin typeface="+mn-ea"/>
              </a:rPr>
              <a:t>2</a:t>
            </a:r>
            <a:endParaRPr lang="en-US" altLang="zh-CN" sz="1400" b="0" baseline="-25000">
              <a:solidFill>
                <a:srgbClr val="FFFF00"/>
              </a:solidFill>
              <a:latin typeface="+mn-ea"/>
            </a:endParaRPr>
          </a:p>
        </p:txBody>
      </p:sp>
      <p:sp>
        <p:nvSpPr>
          <p:cNvPr id="40" name="文本框 39"/>
          <p:cNvSpPr txBox="1"/>
          <p:nvPr/>
        </p:nvSpPr>
        <p:spPr>
          <a:xfrm>
            <a:off x="3863975" y="2868930"/>
            <a:ext cx="1416685" cy="368300"/>
          </a:xfrm>
          <a:prstGeom prst="rect">
            <a:avLst/>
          </a:prstGeom>
          <a:noFill/>
          <a:ln w="9525">
            <a:noFill/>
          </a:ln>
        </p:spPr>
        <p:txBody>
          <a:bodyPr wrap="square">
            <a:spAutoFit/>
          </a:bodyPr>
          <a:p>
            <a:pPr indent="127000"/>
            <a:r>
              <a:rPr lang="zh-CN" altLang="en-US">
                <a:solidFill>
                  <a:srgbClr val="FFFF00"/>
                </a:solidFill>
                <a:latin typeface="+mn-ea"/>
              </a:rPr>
              <a:t>求平均值</a:t>
            </a:r>
            <a:endParaRPr lang="zh-CN" altLang="en-US">
              <a:solidFill>
                <a:srgbClr val="FFFF00"/>
              </a:solidFill>
              <a:latin typeface="+mn-ea"/>
            </a:endParaRPr>
          </a:p>
        </p:txBody>
      </p:sp>
      <p:graphicFrame>
        <p:nvGraphicFramePr>
          <p:cNvPr id="41" name="对象 -2147482479"/>
          <p:cNvGraphicFramePr>
            <a:graphicFrameLocks noChangeAspect="1"/>
          </p:cNvGraphicFramePr>
          <p:nvPr/>
        </p:nvGraphicFramePr>
        <p:xfrm>
          <a:off x="5290185" y="2762250"/>
          <a:ext cx="2222500" cy="556260"/>
        </p:xfrm>
        <a:graphic>
          <a:graphicData uri="http://schemas.openxmlformats.org/presentationml/2006/ole">
            <mc:AlternateContent xmlns:mc="http://schemas.openxmlformats.org/markup-compatibility/2006">
              <mc:Choice xmlns:v="urn:schemas-microsoft-com:vml" Requires="v">
                <p:oleObj spid="_x0000_s42" name="" r:id="rId9" imgW="1587500" imgH="393700" progId="Equation.KSEE3">
                  <p:embed/>
                </p:oleObj>
              </mc:Choice>
              <mc:Fallback>
                <p:oleObj name="" r:id="rId9" imgW="1587500" imgH="393700" progId="Equation.KSEE3">
                  <p:embed/>
                  <p:pic>
                    <p:nvPicPr>
                      <p:cNvPr id="0" name="图片 10"/>
                      <p:cNvPicPr/>
                      <p:nvPr/>
                    </p:nvPicPr>
                    <p:blipFill>
                      <a:blip r:embed="rId10"/>
                      <a:stretch>
                        <a:fillRect/>
                      </a:stretch>
                    </p:blipFill>
                    <p:spPr>
                      <a:xfrm>
                        <a:off x="5290185" y="2762250"/>
                        <a:ext cx="2222500" cy="556260"/>
                      </a:xfrm>
                      <a:prstGeom prst="rect">
                        <a:avLst/>
                      </a:prstGeom>
                      <a:solidFill>
                        <a:schemeClr val="bg1"/>
                      </a:solidFill>
                      <a:ln w="38100">
                        <a:noFill/>
                        <a:miter/>
                      </a:ln>
                    </p:spPr>
                  </p:pic>
                </p:oleObj>
              </mc:Fallback>
            </mc:AlternateContent>
          </a:graphicData>
        </a:graphic>
      </p:graphicFrame>
      <p:graphicFrame>
        <p:nvGraphicFramePr>
          <p:cNvPr id="43" name="对象 -2147482473"/>
          <p:cNvGraphicFramePr>
            <a:graphicFrameLocks noChangeAspect="1"/>
          </p:cNvGraphicFramePr>
          <p:nvPr/>
        </p:nvGraphicFramePr>
        <p:xfrm>
          <a:off x="5309870" y="3562350"/>
          <a:ext cx="3291205" cy="3184525"/>
        </p:xfrm>
        <a:graphic>
          <a:graphicData uri="http://schemas.openxmlformats.org/presentationml/2006/ole">
            <mc:AlternateContent xmlns:mc="http://schemas.openxmlformats.org/markup-compatibility/2006">
              <mc:Choice xmlns:v="urn:schemas-microsoft-com:vml" Requires="v">
                <p:oleObj spid="_x0000_s44" name="" r:id="rId11" imgW="2654300" imgH="2565400" progId="Equation.KSEE3">
                  <p:embed/>
                </p:oleObj>
              </mc:Choice>
              <mc:Fallback>
                <p:oleObj name="" r:id="rId11" imgW="2654300" imgH="2565400" progId="Equation.KSEE3">
                  <p:embed/>
                  <p:pic>
                    <p:nvPicPr>
                      <p:cNvPr id="0" name="图片 16"/>
                      <p:cNvPicPr/>
                      <p:nvPr/>
                    </p:nvPicPr>
                    <p:blipFill>
                      <a:blip r:embed="rId12"/>
                      <a:stretch>
                        <a:fillRect/>
                      </a:stretch>
                    </p:blipFill>
                    <p:spPr>
                      <a:xfrm>
                        <a:off x="5309870" y="3562350"/>
                        <a:ext cx="3291205" cy="3184525"/>
                      </a:xfrm>
                      <a:prstGeom prst="rect">
                        <a:avLst/>
                      </a:prstGeom>
                      <a:solidFill>
                        <a:schemeClr val="bg1"/>
                      </a:solidFill>
                      <a:ln w="38100">
                        <a:noFill/>
                        <a:miter/>
                      </a:ln>
                    </p:spPr>
                  </p:pic>
                </p:oleObj>
              </mc:Fallback>
            </mc:AlternateContent>
          </a:graphicData>
        </a:graphic>
      </p:graphicFrame>
      <p:pic>
        <p:nvPicPr>
          <p:cNvPr id="46" name="图片 45"/>
          <p:cNvPicPr>
            <a:picLocks noChangeAspect="1"/>
          </p:cNvPicPr>
          <p:nvPr/>
        </p:nvPicPr>
        <p:blipFill>
          <a:blip r:embed="rId6"/>
          <a:stretch>
            <a:fillRect/>
          </a:stretch>
        </p:blipFill>
        <p:spPr>
          <a:xfrm>
            <a:off x="1195070" y="3131185"/>
            <a:ext cx="2243455" cy="1149350"/>
          </a:xfrm>
          <a:prstGeom prst="rect">
            <a:avLst/>
          </a:prstGeom>
        </p:spPr>
      </p:pic>
      <p:sp>
        <p:nvSpPr>
          <p:cNvPr id="47" name="文本框 46"/>
          <p:cNvSpPr txBox="1"/>
          <p:nvPr/>
        </p:nvSpPr>
        <p:spPr>
          <a:xfrm rot="5400000">
            <a:off x="3074035" y="4359275"/>
            <a:ext cx="530225" cy="583565"/>
          </a:xfrm>
          <a:prstGeom prst="rect">
            <a:avLst/>
          </a:prstGeom>
          <a:noFill/>
        </p:spPr>
        <p:txBody>
          <a:bodyPr wrap="square" rtlCol="0">
            <a:spAutoFit/>
          </a:bodyPr>
          <a:p>
            <a:r>
              <a:rPr lang="en-US" altLang="zh-CN" sz="3200">
                <a:solidFill>
                  <a:schemeClr val="bg1"/>
                </a:solidFill>
              </a:rPr>
              <a:t>...</a:t>
            </a:r>
            <a:endParaRPr lang="en-US" altLang="zh-CN" sz="3200">
              <a:solidFill>
                <a:schemeClr val="bg1"/>
              </a:solidFill>
            </a:endParaRPr>
          </a:p>
        </p:txBody>
      </p:sp>
      <p:sp>
        <p:nvSpPr>
          <p:cNvPr id="48" name="文本框 47"/>
          <p:cNvSpPr txBox="1"/>
          <p:nvPr/>
        </p:nvSpPr>
        <p:spPr>
          <a:xfrm>
            <a:off x="318135" y="5456555"/>
            <a:ext cx="2120900" cy="55499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温度测量值：</a:t>
            </a:r>
            <a:r>
              <a:rPr lang="en-US" altLang="zh-CN" sz="1400" b="0">
                <a:solidFill>
                  <a:srgbClr val="FFFF00"/>
                </a:solidFill>
                <a:latin typeface="+mn-ea"/>
              </a:rPr>
              <a:t>T</a:t>
            </a:r>
            <a:r>
              <a:rPr lang="en-US" altLang="zh-CN" sz="1400" b="0" baseline="-25000">
                <a:solidFill>
                  <a:srgbClr val="FFFF00"/>
                </a:solidFill>
                <a:latin typeface="+mn-ea"/>
              </a:rPr>
              <a:t>3</a:t>
            </a:r>
            <a:endParaRPr lang="en-US" altLang="zh-CN" sz="1400" b="0" baseline="-25000">
              <a:solidFill>
                <a:srgbClr val="FFFF00"/>
              </a:solidFill>
              <a:latin typeface="+mn-ea"/>
            </a:endParaRPr>
          </a:p>
        </p:txBody>
      </p:sp>
      <p:sp>
        <p:nvSpPr>
          <p:cNvPr id="49" name="文本框 48"/>
          <p:cNvSpPr txBox="1"/>
          <p:nvPr/>
        </p:nvSpPr>
        <p:spPr>
          <a:xfrm>
            <a:off x="318135" y="6002020"/>
            <a:ext cx="2120900" cy="55499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温度测量值：</a:t>
            </a:r>
            <a:r>
              <a:rPr lang="en-US" altLang="zh-CN" sz="1400" b="0">
                <a:solidFill>
                  <a:srgbClr val="FFFF00"/>
                </a:solidFill>
                <a:latin typeface="+mn-ea"/>
              </a:rPr>
              <a:t>T</a:t>
            </a:r>
            <a:r>
              <a:rPr lang="en-US" altLang="zh-CN" sz="1400" b="0" baseline="-25000">
                <a:solidFill>
                  <a:srgbClr val="FFFF00"/>
                </a:solidFill>
                <a:latin typeface="+mn-ea"/>
              </a:rPr>
              <a:t>N</a:t>
            </a:r>
            <a:endParaRPr lang="en-US" altLang="zh-CN" sz="1400" b="0" baseline="-25000">
              <a:solidFill>
                <a:srgbClr val="FFFF00"/>
              </a:solidFill>
              <a:latin typeface="+mn-ea"/>
            </a:endParaRPr>
          </a:p>
        </p:txBody>
      </p:sp>
      <p:sp>
        <p:nvSpPr>
          <p:cNvPr id="50" name="文本框 49"/>
          <p:cNvSpPr txBox="1"/>
          <p:nvPr/>
        </p:nvSpPr>
        <p:spPr>
          <a:xfrm rot="5400000">
            <a:off x="773430" y="5868670"/>
            <a:ext cx="360045" cy="368300"/>
          </a:xfrm>
          <a:prstGeom prst="rect">
            <a:avLst/>
          </a:prstGeom>
          <a:noFill/>
        </p:spPr>
        <p:txBody>
          <a:bodyPr wrap="square" rtlCol="0">
            <a:spAutoFit/>
          </a:bodyPr>
          <a:p>
            <a:r>
              <a:rPr lang="en-US" altLang="zh-CN">
                <a:solidFill>
                  <a:srgbClr val="FFFF00"/>
                </a:solidFill>
              </a:rPr>
              <a:t>...</a:t>
            </a:r>
            <a:endParaRPr lang="en-US" altLang="zh-CN">
              <a:solidFill>
                <a:srgbClr val="FFFF00"/>
              </a:solidFill>
            </a:endParaRPr>
          </a:p>
        </p:txBody>
      </p:sp>
      <p:sp>
        <p:nvSpPr>
          <p:cNvPr id="52" name="文本框 51"/>
          <p:cNvSpPr txBox="1"/>
          <p:nvPr/>
        </p:nvSpPr>
        <p:spPr>
          <a:xfrm>
            <a:off x="396875" y="2032000"/>
            <a:ext cx="2127250" cy="368300"/>
          </a:xfrm>
          <a:prstGeom prst="rect">
            <a:avLst/>
          </a:prstGeom>
          <a:noFill/>
          <a:ln>
            <a:solidFill>
              <a:srgbClr val="FFFF00"/>
            </a:solidFill>
          </a:ln>
        </p:spPr>
        <p:txBody>
          <a:bodyPr wrap="square" rtlCol="0">
            <a:spAutoFit/>
          </a:bodyPr>
          <a:p>
            <a:pPr algn="ctr"/>
            <a:r>
              <a:rPr lang="zh-CN" altLang="en-US" u="sng">
                <a:solidFill>
                  <a:srgbClr val="FF0000"/>
                </a:solidFill>
              </a:rPr>
              <a:t>单传感器</a:t>
            </a:r>
            <a:r>
              <a:rPr lang="zh-CN" altLang="en-US">
                <a:solidFill>
                  <a:srgbClr val="FFFF00"/>
                </a:solidFill>
              </a:rPr>
              <a:t>多次测量</a:t>
            </a:r>
            <a:endParaRPr lang="zh-CN" altLang="en-US">
              <a:solidFill>
                <a:srgbClr val="FFFF00"/>
              </a:solidFill>
            </a:endParaRPr>
          </a:p>
        </p:txBody>
      </p:sp>
      <p:graphicFrame>
        <p:nvGraphicFramePr>
          <p:cNvPr id="53" name="对象 -2147482479"/>
          <p:cNvGraphicFramePr>
            <a:graphicFrameLocks noChangeAspect="1"/>
          </p:cNvGraphicFramePr>
          <p:nvPr/>
        </p:nvGraphicFramePr>
        <p:xfrm>
          <a:off x="9792970" y="3257550"/>
          <a:ext cx="974090" cy="569595"/>
        </p:xfrm>
        <a:graphic>
          <a:graphicData uri="http://schemas.openxmlformats.org/presentationml/2006/ole">
            <mc:AlternateContent xmlns:mc="http://schemas.openxmlformats.org/markup-compatibility/2006">
              <mc:Choice xmlns:v="urn:schemas-microsoft-com:vml" Requires="v">
                <p:oleObj spid="_x0000_s54" name="" r:id="rId13" imgW="723900" imgH="419100" progId="Equation.KSEE3">
                  <p:embed/>
                </p:oleObj>
              </mc:Choice>
              <mc:Fallback>
                <p:oleObj name="" r:id="rId13" imgW="723900" imgH="419100" progId="Equation.KSEE3">
                  <p:embed/>
                  <p:pic>
                    <p:nvPicPr>
                      <p:cNvPr id="0" name="图片 10"/>
                      <p:cNvPicPr/>
                      <p:nvPr/>
                    </p:nvPicPr>
                    <p:blipFill>
                      <a:blip r:embed="rId14"/>
                      <a:stretch>
                        <a:fillRect/>
                      </a:stretch>
                    </p:blipFill>
                    <p:spPr>
                      <a:xfrm>
                        <a:off x="9792970" y="3257550"/>
                        <a:ext cx="974090" cy="569595"/>
                      </a:xfrm>
                      <a:prstGeom prst="rect">
                        <a:avLst/>
                      </a:prstGeom>
                      <a:solidFill>
                        <a:schemeClr val="bg1"/>
                      </a:solidFill>
                      <a:ln w="38100">
                        <a:noFill/>
                        <a:miter/>
                      </a:ln>
                    </p:spPr>
                  </p:pic>
                </p:oleObj>
              </mc:Fallback>
            </mc:AlternateContent>
          </a:graphicData>
        </a:graphic>
      </p:graphicFrame>
      <p:sp>
        <p:nvSpPr>
          <p:cNvPr id="55" name="文本框 54"/>
          <p:cNvSpPr txBox="1"/>
          <p:nvPr/>
        </p:nvSpPr>
        <p:spPr>
          <a:xfrm>
            <a:off x="8686800" y="3859530"/>
            <a:ext cx="3164840" cy="2168525"/>
          </a:xfrm>
          <a:prstGeom prst="rect">
            <a:avLst/>
          </a:prstGeom>
          <a:noFill/>
        </p:spPr>
        <p:txBody>
          <a:bodyPr wrap="square" rtlCol="0">
            <a:spAutoFit/>
          </a:bodyPr>
          <a:p>
            <a:pPr>
              <a:lnSpc>
                <a:spcPct val="150000"/>
              </a:lnSpc>
            </a:pPr>
            <a:r>
              <a:rPr lang="zh-CN" altLang="en-US">
                <a:solidFill>
                  <a:srgbClr val="FFFF00"/>
                </a:solidFill>
              </a:rPr>
              <a:t>当测量次数</a:t>
            </a:r>
            <a:r>
              <a:rPr lang="en-US" altLang="zh-CN">
                <a:solidFill>
                  <a:srgbClr val="FFFF00"/>
                </a:solidFill>
              </a:rPr>
              <a:t>N</a:t>
            </a:r>
            <a:r>
              <a:rPr lang="zh-CN" altLang="en-US">
                <a:solidFill>
                  <a:srgbClr val="FFFF00"/>
                </a:solidFill>
              </a:rPr>
              <a:t>趋于无穷大时，</a:t>
            </a:r>
            <a:r>
              <a:rPr lang="zh-CN" altLang="en-US">
                <a:solidFill>
                  <a:srgbClr val="FFFF00"/>
                </a:solidFill>
                <a:highlight>
                  <a:srgbClr val="008000"/>
                </a:highlight>
              </a:rPr>
              <a:t>总测量误差趋于</a:t>
            </a:r>
            <a:r>
              <a:rPr lang="en-US" altLang="zh-CN">
                <a:solidFill>
                  <a:srgbClr val="FFFF00"/>
                </a:solidFill>
                <a:highlight>
                  <a:srgbClr val="008000"/>
                </a:highlight>
              </a:rPr>
              <a:t>0</a:t>
            </a:r>
            <a:r>
              <a:rPr lang="zh-CN" altLang="en-US">
                <a:solidFill>
                  <a:srgbClr val="FFFF00"/>
                </a:solidFill>
              </a:rPr>
              <a:t>，也就是说最终的测量值就是真实值。</a:t>
            </a:r>
            <a:endParaRPr lang="zh-CN" altLang="en-US">
              <a:solidFill>
                <a:srgbClr val="FFFF00"/>
              </a:solidFill>
            </a:endParaRPr>
          </a:p>
          <a:p>
            <a:pPr>
              <a:lnSpc>
                <a:spcPct val="150000"/>
              </a:lnSpc>
            </a:pPr>
            <a:r>
              <a:rPr lang="zh-CN" altLang="en-US">
                <a:solidFill>
                  <a:srgbClr val="FFFF00"/>
                </a:solidFill>
              </a:rPr>
              <a:t>在实际中，</a:t>
            </a:r>
            <a:r>
              <a:rPr lang="zh-CN" altLang="en-US">
                <a:solidFill>
                  <a:srgbClr val="FFFF00"/>
                </a:solidFill>
                <a:highlight>
                  <a:srgbClr val="008000"/>
                </a:highlight>
              </a:rPr>
              <a:t>单传感器多次测量</a:t>
            </a:r>
            <a:r>
              <a:rPr lang="zh-CN" altLang="en-US">
                <a:solidFill>
                  <a:srgbClr val="FFFF00"/>
                </a:solidFill>
              </a:rPr>
              <a:t>很难实现。</a:t>
            </a:r>
            <a:endParaRPr lang="zh-CN" altLang="en-US">
              <a:solidFill>
                <a:srgbClr val="FFFF00"/>
              </a:solidFill>
            </a:endParaRPr>
          </a:p>
        </p:txBody>
      </p:sp>
      <p:sp>
        <p:nvSpPr>
          <p:cNvPr id="56" name="圆角矩形 55"/>
          <p:cNvSpPr/>
          <p:nvPr/>
        </p:nvSpPr>
        <p:spPr>
          <a:xfrm>
            <a:off x="1400175" y="4700270"/>
            <a:ext cx="361950" cy="183832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8" name="直角上箭头 57"/>
          <p:cNvSpPr/>
          <p:nvPr/>
        </p:nvSpPr>
        <p:spPr>
          <a:xfrm flipV="1">
            <a:off x="1762125" y="5074285"/>
            <a:ext cx="952500" cy="305435"/>
          </a:xfrm>
          <a:prstGeom prst="ben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9" name="文本框 58"/>
          <p:cNvSpPr txBox="1"/>
          <p:nvPr/>
        </p:nvSpPr>
        <p:spPr>
          <a:xfrm>
            <a:off x="1809115" y="5411470"/>
            <a:ext cx="3472180" cy="1060450"/>
          </a:xfrm>
          <a:prstGeom prst="rect">
            <a:avLst/>
          </a:prstGeom>
          <a:noFill/>
        </p:spPr>
        <p:txBody>
          <a:bodyPr wrap="square" rtlCol="0">
            <a:spAutoFit/>
          </a:bodyPr>
          <a:p>
            <a:pPr>
              <a:lnSpc>
                <a:spcPct val="150000"/>
              </a:lnSpc>
            </a:pPr>
            <a:r>
              <a:rPr lang="en-US" altLang="zh-CN" sz="1400">
                <a:solidFill>
                  <a:srgbClr val="FFFF00"/>
                </a:solidFill>
              </a:rPr>
              <a:t>T</a:t>
            </a:r>
            <a:r>
              <a:rPr lang="en-US" altLang="zh-CN" sz="1400" baseline="-25000">
                <a:solidFill>
                  <a:srgbClr val="FFFF00"/>
                </a:solidFill>
              </a:rPr>
              <a:t>1</a:t>
            </a:r>
            <a:r>
              <a:rPr lang="en-US" altLang="zh-CN" sz="1400">
                <a:solidFill>
                  <a:srgbClr val="FFFF00"/>
                </a:solidFill>
              </a:rPr>
              <a:t>,</a:t>
            </a:r>
            <a:r>
              <a:rPr lang="en-US" altLang="zh-CN" sz="1400">
                <a:solidFill>
                  <a:srgbClr val="FFFF00"/>
                </a:solidFill>
                <a:sym typeface="+mn-ea"/>
              </a:rPr>
              <a:t>T</a:t>
            </a:r>
            <a:r>
              <a:rPr lang="en-US" altLang="zh-CN" sz="1400" baseline="-25000">
                <a:solidFill>
                  <a:srgbClr val="FFFF00"/>
                </a:solidFill>
                <a:sym typeface="+mn-ea"/>
              </a:rPr>
              <a:t>2</a:t>
            </a:r>
            <a:r>
              <a:rPr lang="zh-CN" altLang="en-US" sz="1400" baseline="-25000">
                <a:solidFill>
                  <a:srgbClr val="FFFF00"/>
                </a:solidFill>
                <a:sym typeface="+mn-ea"/>
              </a:rPr>
              <a:t>，</a:t>
            </a:r>
            <a:r>
              <a:rPr lang="en-US" altLang="zh-CN" sz="1400">
                <a:solidFill>
                  <a:srgbClr val="FFFF00"/>
                </a:solidFill>
                <a:sym typeface="+mn-ea"/>
              </a:rPr>
              <a:t>T</a:t>
            </a:r>
            <a:r>
              <a:rPr lang="en-US" altLang="zh-CN" sz="1400" baseline="-25000">
                <a:solidFill>
                  <a:srgbClr val="FFFF00"/>
                </a:solidFill>
                <a:sym typeface="+mn-ea"/>
              </a:rPr>
              <a:t>3</a:t>
            </a:r>
            <a:r>
              <a:rPr lang="zh-CN" altLang="en-US" sz="1400" baseline="-25000">
                <a:solidFill>
                  <a:srgbClr val="FFFF00"/>
                </a:solidFill>
                <a:sym typeface="+mn-ea"/>
              </a:rPr>
              <a:t>，</a:t>
            </a:r>
            <a:r>
              <a:rPr lang="en-US" altLang="zh-CN" sz="1400" baseline="-25000">
                <a:solidFill>
                  <a:srgbClr val="FFFF00"/>
                </a:solidFill>
                <a:sym typeface="+mn-ea"/>
              </a:rPr>
              <a:t>...</a:t>
            </a:r>
            <a:r>
              <a:rPr lang="zh-CN" altLang="en-US" sz="1400" baseline="-25000">
                <a:solidFill>
                  <a:srgbClr val="FFFF00"/>
                </a:solidFill>
                <a:sym typeface="+mn-ea"/>
              </a:rPr>
              <a:t>，</a:t>
            </a:r>
            <a:r>
              <a:rPr lang="en-US" altLang="zh-CN" sz="1400">
                <a:solidFill>
                  <a:srgbClr val="FFFF00"/>
                </a:solidFill>
                <a:sym typeface="+mn-ea"/>
              </a:rPr>
              <a:t>T</a:t>
            </a:r>
            <a:r>
              <a:rPr lang="en-US" altLang="zh-CN" sz="1400" baseline="-25000">
                <a:solidFill>
                  <a:srgbClr val="FFFF00"/>
                </a:solidFill>
                <a:sym typeface="+mn-ea"/>
              </a:rPr>
              <a:t>N</a:t>
            </a:r>
            <a:r>
              <a:rPr lang="zh-CN" altLang="en-US" sz="1400">
                <a:solidFill>
                  <a:srgbClr val="FFFF00"/>
                </a:solidFill>
                <a:sym typeface="+mn-ea"/>
              </a:rPr>
              <a:t>都是</a:t>
            </a:r>
            <a:r>
              <a:rPr lang="zh-CN" altLang="en-US" sz="1400" u="sng">
                <a:solidFill>
                  <a:srgbClr val="FFFF00"/>
                </a:solidFill>
                <a:sym typeface="+mn-ea"/>
              </a:rPr>
              <a:t>随机变量</a:t>
            </a:r>
            <a:r>
              <a:rPr lang="zh-CN" altLang="en-US" sz="1400">
                <a:solidFill>
                  <a:srgbClr val="FFFF00"/>
                </a:solidFill>
                <a:sym typeface="+mn-ea"/>
              </a:rPr>
              <a:t>；</a:t>
            </a:r>
            <a:endParaRPr lang="zh-CN" altLang="en-US" sz="1400">
              <a:solidFill>
                <a:srgbClr val="FFFF00"/>
              </a:solidFill>
              <a:sym typeface="+mn-ea"/>
            </a:endParaRPr>
          </a:p>
          <a:p>
            <a:pPr>
              <a:lnSpc>
                <a:spcPct val="150000"/>
              </a:lnSpc>
            </a:pPr>
            <a:r>
              <a:rPr lang="zh-CN" altLang="en-US" sz="1400">
                <a:solidFill>
                  <a:srgbClr val="FFFF00"/>
                </a:solidFill>
                <a:sym typeface="+mn-ea"/>
              </a:rPr>
              <a:t>而某个具体温度值（比如</a:t>
            </a:r>
            <a:r>
              <a:rPr lang="en-US" altLang="zh-CN" sz="1400">
                <a:solidFill>
                  <a:srgbClr val="FFFF00"/>
                </a:solidFill>
                <a:sym typeface="+mn-ea"/>
              </a:rPr>
              <a:t>10</a:t>
            </a:r>
            <a:r>
              <a:rPr lang="zh-CN" altLang="en-US" sz="1400">
                <a:solidFill>
                  <a:srgbClr val="FFFF00"/>
                </a:solidFill>
                <a:sym typeface="+mn-ea"/>
              </a:rPr>
              <a:t>°、</a:t>
            </a:r>
            <a:r>
              <a:rPr lang="en-US" altLang="zh-CN" sz="1400">
                <a:solidFill>
                  <a:srgbClr val="FFFF00"/>
                </a:solidFill>
                <a:sym typeface="+mn-ea"/>
              </a:rPr>
              <a:t>20</a:t>
            </a:r>
            <a:r>
              <a:rPr lang="zh-CN" altLang="en-US" sz="1400">
                <a:solidFill>
                  <a:srgbClr val="FFFF00"/>
                </a:solidFill>
                <a:sym typeface="+mn-ea"/>
              </a:rPr>
              <a:t>°等）是</a:t>
            </a:r>
            <a:r>
              <a:rPr lang="zh-CN" altLang="en-US" sz="1400" u="sng">
                <a:solidFill>
                  <a:srgbClr val="FFFF00"/>
                </a:solidFill>
                <a:sym typeface="+mn-ea"/>
              </a:rPr>
              <a:t>统计样本</a:t>
            </a:r>
            <a:r>
              <a:rPr lang="zh-CN" altLang="en-US" sz="1400">
                <a:solidFill>
                  <a:srgbClr val="FFFF00"/>
                </a:solidFill>
                <a:sym typeface="+mn-ea"/>
              </a:rPr>
              <a:t>。</a:t>
            </a:r>
            <a:endParaRPr lang="zh-CN" altLang="en-US" sz="1400">
              <a:solidFill>
                <a:srgbClr val="FFFF00"/>
              </a:solidFill>
              <a:sym typeface="+mn-ea"/>
            </a:endParaRPr>
          </a:p>
        </p:txBody>
      </p:sp>
    </p:spTree>
    <p:custDataLst>
      <p:tags r:id="rId1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blinds(horizontal)">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blinds(horizontal)">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blinds(horizontal)">
                                      <p:cBhvr>
                                        <p:cTn id="35" dur="5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blinds(horizontal)">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blinds(horizontal)">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blinds(horizontal)">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blinds(horizontal)">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blinds(horizontal)">
                                      <p:cBhvr>
                                        <p:cTn id="60" dur="500"/>
                                        <p:tgtEl>
                                          <p:spTgt spid="46"/>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blinds(horizontal)">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blinds(horizontal)">
                                      <p:cBhvr>
                                        <p:cTn id="70" dur="500"/>
                                        <p:tgtEl>
                                          <p:spTgt spid="47"/>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blinds(horizontal)">
                                      <p:cBhvr>
                                        <p:cTn id="75" dur="500"/>
                                        <p:tgtEl>
                                          <p:spTgt spid="50"/>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blinds(horizontal)">
                                      <p:cBhvr>
                                        <p:cTn id="78" dur="500"/>
                                        <p:tgtEl>
                                          <p:spTgt spid="49"/>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blinds(horizontal)">
                                      <p:cBhvr>
                                        <p:cTn id="83" dur="500"/>
                                        <p:tgtEl>
                                          <p:spTgt spid="56"/>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blinds(horizontal)">
                                      <p:cBhvr>
                                        <p:cTn id="88" dur="500"/>
                                        <p:tgtEl>
                                          <p:spTgt spid="58"/>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blinds(horizontal)">
                                      <p:cBhvr>
                                        <p:cTn id="91" dur="500"/>
                                        <p:tgtEl>
                                          <p:spTgt spid="59"/>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nodeType="click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blinds(horizontal)">
                                      <p:cBhvr>
                                        <p:cTn id="96" dur="500"/>
                                        <p:tgtEl>
                                          <p:spTgt spid="37"/>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blinds(horizontal)">
                                      <p:cBhvr>
                                        <p:cTn id="101" dur="500"/>
                                        <p:tgtEl>
                                          <p:spTgt spid="40"/>
                                        </p:tgtEl>
                                      </p:cBhvr>
                                    </p:animEffect>
                                  </p:childTnLst>
                                </p:cTn>
                              </p:par>
                              <p:par>
                                <p:cTn id="102" presetID="3" presetClass="entr" presetSubtype="10"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blinds(horizontal)">
                                      <p:cBhvr>
                                        <p:cTn id="104" dur="500"/>
                                        <p:tgtEl>
                                          <p:spTgt spid="41"/>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nodeType="clickEffect">
                                  <p:stCondLst>
                                    <p:cond delay="0"/>
                                  </p:stCondLst>
                                  <p:childTnLst>
                                    <p:set>
                                      <p:cBhvr>
                                        <p:cTn id="108" dur="1" fill="hold">
                                          <p:stCondLst>
                                            <p:cond delay="0"/>
                                          </p:stCondLst>
                                        </p:cTn>
                                        <p:tgtEl>
                                          <p:spTgt spid="43"/>
                                        </p:tgtEl>
                                        <p:attrNameLst>
                                          <p:attrName>style.visibility</p:attrName>
                                        </p:attrNameLst>
                                      </p:cBhvr>
                                      <p:to>
                                        <p:strVal val="visible"/>
                                      </p:to>
                                    </p:set>
                                    <p:animEffect transition="in" filter="blinds(horizontal)">
                                      <p:cBhvr>
                                        <p:cTn id="109" dur="500"/>
                                        <p:tgtEl>
                                          <p:spTgt spid="43"/>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nodeType="clickEffect">
                                  <p:stCondLst>
                                    <p:cond delay="0"/>
                                  </p:stCondLst>
                                  <p:childTnLst>
                                    <p:set>
                                      <p:cBhvr>
                                        <p:cTn id="113" dur="1" fill="hold">
                                          <p:stCondLst>
                                            <p:cond delay="0"/>
                                          </p:stCondLst>
                                        </p:cTn>
                                        <p:tgtEl>
                                          <p:spTgt spid="53"/>
                                        </p:tgtEl>
                                        <p:attrNameLst>
                                          <p:attrName>style.visibility</p:attrName>
                                        </p:attrNameLst>
                                      </p:cBhvr>
                                      <p:to>
                                        <p:strVal val="visible"/>
                                      </p:to>
                                    </p:set>
                                    <p:animEffect transition="in" filter="blinds(horizontal)">
                                      <p:cBhvr>
                                        <p:cTn id="114" dur="500"/>
                                        <p:tgtEl>
                                          <p:spTgt spid="53"/>
                                        </p:tgtEl>
                                      </p:cBhvr>
                                    </p:animEffect>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grpId="0" nodeType="clickEffect">
                                  <p:stCondLst>
                                    <p:cond delay="0"/>
                                  </p:stCondLst>
                                  <p:childTnLst>
                                    <p:set>
                                      <p:cBhvr>
                                        <p:cTn id="118" dur="1" fill="hold">
                                          <p:stCondLst>
                                            <p:cond delay="0"/>
                                          </p:stCondLst>
                                        </p:cTn>
                                        <p:tgtEl>
                                          <p:spTgt spid="55"/>
                                        </p:tgtEl>
                                        <p:attrNameLst>
                                          <p:attrName>style.visibility</p:attrName>
                                        </p:attrNameLst>
                                      </p:cBhvr>
                                      <p:to>
                                        <p:strVal val="visible"/>
                                      </p:to>
                                    </p:set>
                                    <p:animEffect transition="in" filter="blinds(horizontal)">
                                      <p:cBhvr>
                                        <p:cTn id="11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5" grpId="0" animBg="1"/>
      <p:bldP spid="32" grpId="0" animBg="1"/>
      <p:bldP spid="33" grpId="0"/>
      <p:bldP spid="34" grpId="0"/>
      <p:bldP spid="52" grpId="0" animBg="1"/>
      <p:bldP spid="36" grpId="0"/>
      <p:bldP spid="39" grpId="0"/>
      <p:bldP spid="48" grpId="0"/>
      <p:bldP spid="47" grpId="0"/>
      <p:bldP spid="50" grpId="0"/>
      <p:bldP spid="49" grpId="0"/>
      <p:bldP spid="40" grpId="0"/>
      <p:bldP spid="55" grpId="0"/>
      <p:bldP spid="56" grpId="0" animBg="1"/>
      <p:bldP spid="58" grpId="0" animBg="1"/>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8" name="文本框 7"/>
          <p:cNvSpPr txBox="1"/>
          <p:nvPr/>
        </p:nvSpPr>
        <p:spPr>
          <a:xfrm>
            <a:off x="3047365" y="1337310"/>
            <a:ext cx="4980940" cy="460375"/>
          </a:xfrm>
          <a:prstGeom prst="rect">
            <a:avLst/>
          </a:prstGeom>
          <a:noFill/>
          <a:ln w="9525">
            <a:noFill/>
          </a:ln>
        </p:spPr>
        <p:txBody>
          <a:bodyPr wrap="square">
            <a:spAutoFit/>
          </a:bodyPr>
          <a:p>
            <a:pPr indent="0" algn="dist"/>
            <a:r>
              <a:rPr lang="zh-CN" altLang="en-US" sz="2400" b="0">
                <a:solidFill>
                  <a:srgbClr val="FFFF00"/>
                </a:solidFill>
                <a:latin typeface="Calibri" panose="020F0502020204030204" charset="0"/>
                <a:ea typeface="宋体" panose="02010600030101010101" pitchFamily="2" charset="-122"/>
              </a:rPr>
              <a:t>为什么需要</a:t>
            </a:r>
            <a:r>
              <a:rPr lang="zh-CN" altLang="en-US" sz="2400" b="1">
                <a:solidFill>
                  <a:srgbClr val="FFFF00"/>
                </a:solidFill>
                <a:highlight>
                  <a:srgbClr val="008000"/>
                </a:highlight>
                <a:latin typeface="Calibri" panose="020F0502020204030204" charset="0"/>
                <a:ea typeface="宋体" panose="02010600030101010101" pitchFamily="2" charset="-122"/>
              </a:rPr>
              <a:t>多传感器融合</a:t>
            </a:r>
            <a:r>
              <a:rPr lang="zh-CN" altLang="en-US" sz="2400" b="0">
                <a:solidFill>
                  <a:srgbClr val="FFFF00"/>
                </a:solidFill>
                <a:latin typeface="Calibri" panose="020F0502020204030204" charset="0"/>
                <a:ea typeface="宋体" panose="02010600030101010101" pitchFamily="2" charset="-122"/>
              </a:rPr>
              <a:t>？</a:t>
            </a:r>
            <a:endParaRPr lang="zh-CN" altLang="en-US" sz="2400" b="0">
              <a:solidFill>
                <a:srgbClr val="FFFF00"/>
              </a:solidFill>
              <a:latin typeface="Calibri" panose="020F0502020204030204" charset="0"/>
              <a:ea typeface="宋体" panose="02010600030101010101" pitchFamily="2" charset="-122"/>
            </a:endParaRPr>
          </a:p>
        </p:txBody>
      </p:sp>
      <p:sp>
        <p:nvSpPr>
          <p:cNvPr id="4" name="文本框 3"/>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3978275" y="1731645"/>
            <a:ext cx="2921000" cy="368300"/>
          </a:xfrm>
          <a:prstGeom prst="rect">
            <a:avLst/>
          </a:prstGeom>
          <a:noFill/>
        </p:spPr>
        <p:txBody>
          <a:bodyPr wrap="square" rtlCol="0">
            <a:spAutoFit/>
          </a:bodyPr>
          <a:p>
            <a:r>
              <a:rPr lang="zh-CN" altLang="en-US">
                <a:solidFill>
                  <a:srgbClr val="FF0000"/>
                </a:solidFill>
              </a:rPr>
              <a:t>（增加信息量，取长补短）</a:t>
            </a:r>
            <a:endParaRPr lang="zh-CN" altLang="en-US">
              <a:solidFill>
                <a:srgbClr val="FF0000"/>
              </a:solidFill>
            </a:endParaRPr>
          </a:p>
        </p:txBody>
      </p:sp>
      <p:sp>
        <p:nvSpPr>
          <p:cNvPr id="5" name="右箭头 4"/>
          <p:cNvSpPr/>
          <p:nvPr/>
        </p:nvSpPr>
        <p:spPr>
          <a:xfrm>
            <a:off x="7943850" y="1438910"/>
            <a:ext cx="742950" cy="27622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左大括号 31"/>
          <p:cNvSpPr/>
          <p:nvPr/>
        </p:nvSpPr>
        <p:spPr>
          <a:xfrm>
            <a:off x="8801100" y="1166495"/>
            <a:ext cx="95250" cy="809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3" name="文本框 32"/>
          <p:cNvSpPr txBox="1"/>
          <p:nvPr/>
        </p:nvSpPr>
        <p:spPr>
          <a:xfrm>
            <a:off x="9010650" y="1094105"/>
            <a:ext cx="2065655" cy="306705"/>
          </a:xfrm>
          <a:prstGeom prst="rect">
            <a:avLst/>
          </a:prstGeom>
          <a:noFill/>
        </p:spPr>
        <p:txBody>
          <a:bodyPr wrap="square" rtlCol="0">
            <a:spAutoFit/>
          </a:bodyPr>
          <a:p>
            <a:r>
              <a:rPr lang="zh-CN" altLang="en-US" sz="1400">
                <a:solidFill>
                  <a:srgbClr val="FFFF00"/>
                </a:solidFill>
              </a:rPr>
              <a:t>多个同类传感器（改进）</a:t>
            </a:r>
            <a:endParaRPr lang="zh-CN" altLang="en-US" sz="1400">
              <a:solidFill>
                <a:srgbClr val="FFFF00"/>
              </a:solidFill>
            </a:endParaRPr>
          </a:p>
        </p:txBody>
      </p:sp>
      <p:sp>
        <p:nvSpPr>
          <p:cNvPr id="34" name="文本框 33"/>
          <p:cNvSpPr txBox="1"/>
          <p:nvPr/>
        </p:nvSpPr>
        <p:spPr>
          <a:xfrm>
            <a:off x="8998585" y="1669415"/>
            <a:ext cx="2224405" cy="306705"/>
          </a:xfrm>
          <a:prstGeom prst="rect">
            <a:avLst/>
          </a:prstGeom>
          <a:noFill/>
        </p:spPr>
        <p:txBody>
          <a:bodyPr wrap="square" rtlCol="0">
            <a:spAutoFit/>
          </a:bodyPr>
          <a:p>
            <a:r>
              <a:rPr lang="zh-CN" altLang="en-US" sz="1400">
                <a:solidFill>
                  <a:schemeClr val="bg1"/>
                </a:solidFill>
              </a:rPr>
              <a:t>多个不同类传感器（互补）</a:t>
            </a:r>
            <a:endParaRPr lang="zh-CN" altLang="en-US" sz="1400">
              <a:solidFill>
                <a:schemeClr val="bg1"/>
              </a:solidFill>
            </a:endParaRPr>
          </a:p>
        </p:txBody>
      </p:sp>
      <p:pic>
        <p:nvPicPr>
          <p:cNvPr id="35" name="图片 34"/>
          <p:cNvPicPr>
            <a:picLocks noChangeAspect="1"/>
          </p:cNvPicPr>
          <p:nvPr/>
        </p:nvPicPr>
        <p:blipFill>
          <a:blip r:embed="rId6"/>
          <a:stretch>
            <a:fillRect/>
          </a:stretch>
        </p:blipFill>
        <p:spPr>
          <a:xfrm>
            <a:off x="396875" y="2564130"/>
            <a:ext cx="2243455" cy="1149350"/>
          </a:xfrm>
          <a:prstGeom prst="rect">
            <a:avLst/>
          </a:prstGeom>
        </p:spPr>
      </p:pic>
      <p:sp>
        <p:nvSpPr>
          <p:cNvPr id="36" name="文本框 35"/>
          <p:cNvSpPr txBox="1"/>
          <p:nvPr/>
        </p:nvSpPr>
        <p:spPr>
          <a:xfrm>
            <a:off x="396875" y="3656330"/>
            <a:ext cx="2120900" cy="55499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温度测量值：</a:t>
            </a:r>
            <a:r>
              <a:rPr lang="en-US" altLang="zh-CN" sz="1400" b="0">
                <a:solidFill>
                  <a:srgbClr val="FFFF00"/>
                </a:solidFill>
                <a:latin typeface="+mn-ea"/>
              </a:rPr>
              <a:t>T</a:t>
            </a:r>
            <a:r>
              <a:rPr lang="en-US" altLang="zh-CN" sz="1400" b="0" baseline="-25000">
                <a:solidFill>
                  <a:srgbClr val="FFFF00"/>
                </a:solidFill>
                <a:latin typeface="+mn-ea"/>
              </a:rPr>
              <a:t>1</a:t>
            </a:r>
            <a:endParaRPr lang="en-US" altLang="zh-CN" sz="1400" b="0" baseline="-25000">
              <a:solidFill>
                <a:srgbClr val="FFFF00"/>
              </a:solidFill>
              <a:latin typeface="+mn-ea"/>
            </a:endParaRPr>
          </a:p>
        </p:txBody>
      </p:sp>
      <p:graphicFrame>
        <p:nvGraphicFramePr>
          <p:cNvPr id="37" name="对象 -2147482482"/>
          <p:cNvGraphicFramePr>
            <a:graphicFrameLocks noChangeAspect="1"/>
          </p:cNvGraphicFramePr>
          <p:nvPr/>
        </p:nvGraphicFramePr>
        <p:xfrm>
          <a:off x="2897505" y="2539365"/>
          <a:ext cx="2386965" cy="1376045"/>
        </p:xfrm>
        <a:graphic>
          <a:graphicData uri="http://schemas.openxmlformats.org/presentationml/2006/ole">
            <mc:AlternateContent xmlns:mc="http://schemas.openxmlformats.org/markup-compatibility/2006">
              <mc:Choice xmlns:v="urn:schemas-microsoft-com:vml" Requires="v">
                <p:oleObj spid="_x0000_s3076" name="" r:id="rId7" imgW="1714500" imgH="990600" progId="Equation.KSEE3">
                  <p:embed/>
                </p:oleObj>
              </mc:Choice>
              <mc:Fallback>
                <p:oleObj name="" r:id="rId7" imgW="1714500" imgH="990600" progId="Equation.KSEE3">
                  <p:embed/>
                  <p:pic>
                    <p:nvPicPr>
                      <p:cNvPr id="0" name="图片 3075"/>
                      <p:cNvPicPr/>
                      <p:nvPr/>
                    </p:nvPicPr>
                    <p:blipFill>
                      <a:blip r:embed="rId8"/>
                      <a:stretch>
                        <a:fillRect/>
                      </a:stretch>
                    </p:blipFill>
                    <p:spPr>
                      <a:xfrm>
                        <a:off x="2897505" y="2539365"/>
                        <a:ext cx="2386965" cy="1376045"/>
                      </a:xfrm>
                      <a:prstGeom prst="rect">
                        <a:avLst/>
                      </a:prstGeom>
                      <a:solidFill>
                        <a:schemeClr val="bg1"/>
                      </a:solidFill>
                      <a:ln w="38100">
                        <a:noFill/>
                        <a:miter/>
                      </a:ln>
                    </p:spPr>
                  </p:pic>
                </p:oleObj>
              </mc:Fallback>
            </mc:AlternateContent>
          </a:graphicData>
        </a:graphic>
      </p:graphicFrame>
      <p:pic>
        <p:nvPicPr>
          <p:cNvPr id="38" name="图片 37"/>
          <p:cNvPicPr>
            <a:picLocks noChangeAspect="1"/>
          </p:cNvPicPr>
          <p:nvPr/>
        </p:nvPicPr>
        <p:blipFill>
          <a:blip r:embed="rId6"/>
          <a:stretch>
            <a:fillRect/>
          </a:stretch>
        </p:blipFill>
        <p:spPr>
          <a:xfrm>
            <a:off x="396875" y="4451350"/>
            <a:ext cx="2243455" cy="1149350"/>
          </a:xfrm>
          <a:prstGeom prst="rect">
            <a:avLst/>
          </a:prstGeom>
        </p:spPr>
      </p:pic>
      <p:sp>
        <p:nvSpPr>
          <p:cNvPr id="39" name="文本框 38"/>
          <p:cNvSpPr txBox="1"/>
          <p:nvPr/>
        </p:nvSpPr>
        <p:spPr>
          <a:xfrm>
            <a:off x="396875" y="5514975"/>
            <a:ext cx="2120900" cy="55499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温度测量值：</a:t>
            </a:r>
            <a:r>
              <a:rPr lang="en-US" altLang="zh-CN" sz="1400" b="0">
                <a:solidFill>
                  <a:srgbClr val="FFFF00"/>
                </a:solidFill>
                <a:latin typeface="+mn-ea"/>
              </a:rPr>
              <a:t>T</a:t>
            </a:r>
            <a:r>
              <a:rPr lang="en-US" altLang="zh-CN" sz="1400" b="0" baseline="-25000">
                <a:solidFill>
                  <a:srgbClr val="FFFF00"/>
                </a:solidFill>
                <a:latin typeface="+mn-ea"/>
              </a:rPr>
              <a:t>2</a:t>
            </a:r>
            <a:endParaRPr lang="en-US" altLang="zh-CN" sz="1400" b="0" baseline="-25000">
              <a:solidFill>
                <a:srgbClr val="FFFF00"/>
              </a:solidFill>
              <a:latin typeface="+mn-ea"/>
            </a:endParaRPr>
          </a:p>
        </p:txBody>
      </p:sp>
      <p:sp>
        <p:nvSpPr>
          <p:cNvPr id="40" name="文本框 39"/>
          <p:cNvSpPr txBox="1"/>
          <p:nvPr/>
        </p:nvSpPr>
        <p:spPr>
          <a:xfrm>
            <a:off x="4871085" y="2135505"/>
            <a:ext cx="1388110" cy="368300"/>
          </a:xfrm>
          <a:prstGeom prst="rect">
            <a:avLst/>
          </a:prstGeom>
          <a:noFill/>
          <a:ln w="9525">
            <a:noFill/>
          </a:ln>
        </p:spPr>
        <p:txBody>
          <a:bodyPr wrap="square">
            <a:spAutoFit/>
          </a:bodyPr>
          <a:p>
            <a:pPr indent="127000"/>
            <a:r>
              <a:rPr lang="zh-CN" altLang="en-US">
                <a:solidFill>
                  <a:srgbClr val="FFFF00"/>
                </a:solidFill>
                <a:latin typeface="+mn-ea"/>
              </a:rPr>
              <a:t>求平均值</a:t>
            </a:r>
            <a:endParaRPr lang="zh-CN" altLang="en-US">
              <a:solidFill>
                <a:srgbClr val="FFFF00"/>
              </a:solidFill>
              <a:latin typeface="+mn-ea"/>
            </a:endParaRPr>
          </a:p>
        </p:txBody>
      </p:sp>
      <p:graphicFrame>
        <p:nvGraphicFramePr>
          <p:cNvPr id="41" name="对象 -2147482479"/>
          <p:cNvGraphicFramePr>
            <a:graphicFrameLocks noChangeAspect="1"/>
          </p:cNvGraphicFramePr>
          <p:nvPr/>
        </p:nvGraphicFramePr>
        <p:xfrm>
          <a:off x="2897505" y="4037965"/>
          <a:ext cx="1071880" cy="516255"/>
        </p:xfrm>
        <a:graphic>
          <a:graphicData uri="http://schemas.openxmlformats.org/presentationml/2006/ole">
            <mc:AlternateContent xmlns:mc="http://schemas.openxmlformats.org/markup-compatibility/2006">
              <mc:Choice xmlns:v="urn:schemas-microsoft-com:vml" Requires="v">
                <p:oleObj spid="_x0000_s42" name="" r:id="rId9" imgW="825500" imgH="393700" progId="Equation.KSEE3">
                  <p:embed/>
                </p:oleObj>
              </mc:Choice>
              <mc:Fallback>
                <p:oleObj name="" r:id="rId9" imgW="825500" imgH="393700" progId="Equation.KSEE3">
                  <p:embed/>
                  <p:pic>
                    <p:nvPicPr>
                      <p:cNvPr id="0" name="图片 10"/>
                      <p:cNvPicPr/>
                      <p:nvPr/>
                    </p:nvPicPr>
                    <p:blipFill>
                      <a:blip r:embed="rId10"/>
                      <a:stretch>
                        <a:fillRect/>
                      </a:stretch>
                    </p:blipFill>
                    <p:spPr>
                      <a:xfrm>
                        <a:off x="2897505" y="4037965"/>
                        <a:ext cx="1071880" cy="516255"/>
                      </a:xfrm>
                      <a:prstGeom prst="rect">
                        <a:avLst/>
                      </a:prstGeom>
                      <a:solidFill>
                        <a:schemeClr val="bg1"/>
                      </a:solidFill>
                      <a:ln w="38100">
                        <a:noFill/>
                        <a:miter/>
                      </a:ln>
                    </p:spPr>
                  </p:pic>
                </p:oleObj>
              </mc:Fallback>
            </mc:AlternateContent>
          </a:graphicData>
        </a:graphic>
      </p:graphicFrame>
      <p:graphicFrame>
        <p:nvGraphicFramePr>
          <p:cNvPr id="43" name="对象 -2147482473"/>
          <p:cNvGraphicFramePr>
            <a:graphicFrameLocks noChangeAspect="1"/>
          </p:cNvGraphicFramePr>
          <p:nvPr/>
        </p:nvGraphicFramePr>
        <p:xfrm>
          <a:off x="2897505" y="4663440"/>
          <a:ext cx="2487295" cy="2112645"/>
        </p:xfrm>
        <a:graphic>
          <a:graphicData uri="http://schemas.openxmlformats.org/presentationml/2006/ole">
            <mc:AlternateContent xmlns:mc="http://schemas.openxmlformats.org/markup-compatibility/2006">
              <mc:Choice xmlns:v="urn:schemas-microsoft-com:vml" Requires="v">
                <p:oleObj spid="_x0000_s44" name="" r:id="rId11" imgW="2005965" imgH="1701800" progId="Equation.KSEE3">
                  <p:embed/>
                </p:oleObj>
              </mc:Choice>
              <mc:Fallback>
                <p:oleObj name="" r:id="rId11" imgW="2005965" imgH="1701800" progId="Equation.KSEE3">
                  <p:embed/>
                  <p:pic>
                    <p:nvPicPr>
                      <p:cNvPr id="0" name="图片 16"/>
                      <p:cNvPicPr/>
                      <p:nvPr/>
                    </p:nvPicPr>
                    <p:blipFill>
                      <a:blip r:embed="rId12"/>
                      <a:stretch>
                        <a:fillRect/>
                      </a:stretch>
                    </p:blipFill>
                    <p:spPr>
                      <a:xfrm>
                        <a:off x="2897505" y="4663440"/>
                        <a:ext cx="2487295" cy="2112645"/>
                      </a:xfrm>
                      <a:prstGeom prst="rect">
                        <a:avLst/>
                      </a:prstGeom>
                      <a:solidFill>
                        <a:schemeClr val="bg1"/>
                      </a:solidFill>
                      <a:ln w="38100">
                        <a:noFill/>
                        <a:miter/>
                      </a:ln>
                    </p:spPr>
                  </p:pic>
                </p:oleObj>
              </mc:Fallback>
            </mc:AlternateContent>
          </a:graphicData>
        </a:graphic>
      </p:graphicFrame>
      <p:sp>
        <p:nvSpPr>
          <p:cNvPr id="52" name="文本框 51"/>
          <p:cNvSpPr txBox="1"/>
          <p:nvPr/>
        </p:nvSpPr>
        <p:spPr>
          <a:xfrm>
            <a:off x="396875" y="2032000"/>
            <a:ext cx="2127250" cy="368300"/>
          </a:xfrm>
          <a:prstGeom prst="rect">
            <a:avLst/>
          </a:prstGeom>
          <a:noFill/>
          <a:ln>
            <a:solidFill>
              <a:srgbClr val="FFFF00"/>
            </a:solidFill>
          </a:ln>
        </p:spPr>
        <p:txBody>
          <a:bodyPr wrap="square" rtlCol="0">
            <a:spAutoFit/>
          </a:bodyPr>
          <a:p>
            <a:pPr algn="ctr"/>
            <a:r>
              <a:rPr lang="zh-CN" altLang="en-US" u="sng">
                <a:solidFill>
                  <a:srgbClr val="FF0000"/>
                </a:solidFill>
              </a:rPr>
              <a:t>多传感器</a:t>
            </a:r>
            <a:r>
              <a:rPr lang="zh-CN" altLang="en-US">
                <a:solidFill>
                  <a:srgbClr val="FFFF00"/>
                </a:solidFill>
              </a:rPr>
              <a:t>单次测量</a:t>
            </a:r>
            <a:endParaRPr lang="zh-CN" altLang="en-US">
              <a:solidFill>
                <a:srgbClr val="FFFF00"/>
              </a:solidFill>
            </a:endParaRPr>
          </a:p>
        </p:txBody>
      </p:sp>
      <p:graphicFrame>
        <p:nvGraphicFramePr>
          <p:cNvPr id="6" name="对象 -2147482482"/>
          <p:cNvGraphicFramePr>
            <a:graphicFrameLocks noChangeAspect="1"/>
          </p:cNvGraphicFramePr>
          <p:nvPr/>
        </p:nvGraphicFramePr>
        <p:xfrm>
          <a:off x="5764213" y="2539048"/>
          <a:ext cx="5500370" cy="1624330"/>
        </p:xfrm>
        <a:graphic>
          <a:graphicData uri="http://schemas.openxmlformats.org/presentationml/2006/ole">
            <mc:AlternateContent xmlns:mc="http://schemas.openxmlformats.org/markup-compatibility/2006">
              <mc:Choice xmlns:v="urn:schemas-microsoft-com:vml" Requires="v">
                <p:oleObj spid="_x0000_s7" name="" r:id="rId13" imgW="3949700" imgH="1168400" progId="Equation.KSEE3">
                  <p:embed/>
                </p:oleObj>
              </mc:Choice>
              <mc:Fallback>
                <p:oleObj name="" r:id="rId13" imgW="3949700" imgH="1168400" progId="Equation.KSEE3">
                  <p:embed/>
                  <p:pic>
                    <p:nvPicPr>
                      <p:cNvPr id="0" name="图片 3075"/>
                      <p:cNvPicPr/>
                      <p:nvPr/>
                    </p:nvPicPr>
                    <p:blipFill>
                      <a:blip r:embed="rId14"/>
                      <a:stretch>
                        <a:fillRect/>
                      </a:stretch>
                    </p:blipFill>
                    <p:spPr>
                      <a:xfrm>
                        <a:off x="5764213" y="2539048"/>
                        <a:ext cx="5500370" cy="1624330"/>
                      </a:xfrm>
                      <a:prstGeom prst="rect">
                        <a:avLst/>
                      </a:prstGeom>
                      <a:solidFill>
                        <a:schemeClr val="bg1"/>
                      </a:solidFill>
                      <a:ln w="38100">
                        <a:noFill/>
                        <a:miter/>
                      </a:ln>
                    </p:spPr>
                  </p:pic>
                </p:oleObj>
              </mc:Fallback>
            </mc:AlternateContent>
          </a:graphicData>
        </a:graphic>
      </p:graphicFrame>
      <p:graphicFrame>
        <p:nvGraphicFramePr>
          <p:cNvPr id="14" name="对象 -2147482479"/>
          <p:cNvGraphicFramePr>
            <a:graphicFrameLocks noChangeAspect="1"/>
          </p:cNvGraphicFramePr>
          <p:nvPr/>
        </p:nvGraphicFramePr>
        <p:xfrm>
          <a:off x="5764530" y="4232910"/>
          <a:ext cx="1071880" cy="516255"/>
        </p:xfrm>
        <a:graphic>
          <a:graphicData uri="http://schemas.openxmlformats.org/presentationml/2006/ole">
            <mc:AlternateContent xmlns:mc="http://schemas.openxmlformats.org/markup-compatibility/2006">
              <mc:Choice xmlns:v="urn:schemas-microsoft-com:vml" Requires="v">
                <p:oleObj spid="_x0000_s16" name="" r:id="rId15" imgW="825500" imgH="393700" progId="Equation.KSEE3">
                  <p:embed/>
                </p:oleObj>
              </mc:Choice>
              <mc:Fallback>
                <p:oleObj name="" r:id="rId15" imgW="825500" imgH="393700" progId="Equation.KSEE3">
                  <p:embed/>
                  <p:pic>
                    <p:nvPicPr>
                      <p:cNvPr id="0" name="图片 10"/>
                      <p:cNvPicPr/>
                      <p:nvPr/>
                    </p:nvPicPr>
                    <p:blipFill>
                      <a:blip r:embed="rId10"/>
                      <a:stretch>
                        <a:fillRect/>
                      </a:stretch>
                    </p:blipFill>
                    <p:spPr>
                      <a:xfrm>
                        <a:off x="5764530" y="4232910"/>
                        <a:ext cx="1071880" cy="516255"/>
                      </a:xfrm>
                      <a:prstGeom prst="rect">
                        <a:avLst/>
                      </a:prstGeom>
                      <a:solidFill>
                        <a:schemeClr val="bg1"/>
                      </a:solidFill>
                      <a:ln w="38100">
                        <a:noFill/>
                        <a:miter/>
                      </a:ln>
                    </p:spPr>
                  </p:pic>
                </p:oleObj>
              </mc:Fallback>
            </mc:AlternateContent>
          </a:graphicData>
        </a:graphic>
      </p:graphicFrame>
      <p:graphicFrame>
        <p:nvGraphicFramePr>
          <p:cNvPr id="17" name="对象 -2147482473"/>
          <p:cNvGraphicFramePr>
            <a:graphicFrameLocks noChangeAspect="1"/>
          </p:cNvGraphicFramePr>
          <p:nvPr/>
        </p:nvGraphicFramePr>
        <p:xfrm>
          <a:off x="5764530" y="4818063"/>
          <a:ext cx="2487295" cy="1529080"/>
        </p:xfrm>
        <a:graphic>
          <a:graphicData uri="http://schemas.openxmlformats.org/presentationml/2006/ole">
            <mc:AlternateContent xmlns:mc="http://schemas.openxmlformats.org/markup-compatibility/2006">
              <mc:Choice xmlns:v="urn:schemas-microsoft-com:vml" Requires="v">
                <p:oleObj spid="_x0000_s18" name="" r:id="rId16" imgW="2005965" imgH="1231265" progId="Equation.KSEE3">
                  <p:embed/>
                </p:oleObj>
              </mc:Choice>
              <mc:Fallback>
                <p:oleObj name="" r:id="rId16" imgW="2005965" imgH="1231265" progId="Equation.KSEE3">
                  <p:embed/>
                  <p:pic>
                    <p:nvPicPr>
                      <p:cNvPr id="0" name="图片 16"/>
                      <p:cNvPicPr/>
                      <p:nvPr/>
                    </p:nvPicPr>
                    <p:blipFill>
                      <a:blip r:embed="rId17"/>
                      <a:stretch>
                        <a:fillRect/>
                      </a:stretch>
                    </p:blipFill>
                    <p:spPr>
                      <a:xfrm>
                        <a:off x="5764530" y="4818063"/>
                        <a:ext cx="2487295" cy="1529080"/>
                      </a:xfrm>
                      <a:prstGeom prst="rect">
                        <a:avLst/>
                      </a:prstGeom>
                      <a:solidFill>
                        <a:schemeClr val="bg1"/>
                      </a:solidFill>
                      <a:ln w="38100">
                        <a:noFill/>
                        <a:miter/>
                      </a:ln>
                    </p:spPr>
                  </p:pic>
                </p:oleObj>
              </mc:Fallback>
            </mc:AlternateContent>
          </a:graphicData>
        </a:graphic>
      </p:graphicFrame>
      <p:graphicFrame>
        <p:nvGraphicFramePr>
          <p:cNvPr id="19" name="对象 -2147482473"/>
          <p:cNvGraphicFramePr>
            <a:graphicFrameLocks noChangeAspect="1"/>
          </p:cNvGraphicFramePr>
          <p:nvPr/>
        </p:nvGraphicFramePr>
        <p:xfrm>
          <a:off x="9204960" y="4818063"/>
          <a:ext cx="2204085" cy="520700"/>
        </p:xfrm>
        <a:graphic>
          <a:graphicData uri="http://schemas.openxmlformats.org/presentationml/2006/ole">
            <mc:AlternateContent xmlns:mc="http://schemas.openxmlformats.org/markup-compatibility/2006">
              <mc:Choice xmlns:v="urn:schemas-microsoft-com:vml" Requires="v">
                <p:oleObj spid="_x0000_s20" name="" r:id="rId18" imgW="1777365" imgH="419100" progId="Equation.KSEE3">
                  <p:embed/>
                </p:oleObj>
              </mc:Choice>
              <mc:Fallback>
                <p:oleObj name="" r:id="rId18" imgW="1777365" imgH="419100" progId="Equation.KSEE3">
                  <p:embed/>
                  <p:pic>
                    <p:nvPicPr>
                      <p:cNvPr id="0" name="图片 16"/>
                      <p:cNvPicPr/>
                      <p:nvPr/>
                    </p:nvPicPr>
                    <p:blipFill>
                      <a:blip r:embed="rId19"/>
                      <a:stretch>
                        <a:fillRect/>
                      </a:stretch>
                    </p:blipFill>
                    <p:spPr>
                      <a:xfrm>
                        <a:off x="9204960" y="4818063"/>
                        <a:ext cx="2204085" cy="520700"/>
                      </a:xfrm>
                      <a:prstGeom prst="rect">
                        <a:avLst/>
                      </a:prstGeom>
                      <a:solidFill>
                        <a:schemeClr val="bg1"/>
                      </a:solidFill>
                      <a:ln w="38100">
                        <a:noFill/>
                        <a:miter/>
                      </a:ln>
                    </p:spPr>
                  </p:pic>
                </p:oleObj>
              </mc:Fallback>
            </mc:AlternateContent>
          </a:graphicData>
        </a:graphic>
      </p:graphicFrame>
      <p:sp>
        <p:nvSpPr>
          <p:cNvPr id="23" name="文本框 22"/>
          <p:cNvSpPr txBox="1"/>
          <p:nvPr/>
        </p:nvSpPr>
        <p:spPr>
          <a:xfrm>
            <a:off x="8686800" y="5600700"/>
            <a:ext cx="3101975" cy="368300"/>
          </a:xfrm>
          <a:prstGeom prst="rect">
            <a:avLst/>
          </a:prstGeom>
          <a:noFill/>
          <a:ln w="9525">
            <a:noFill/>
          </a:ln>
        </p:spPr>
        <p:txBody>
          <a:bodyPr wrap="square">
            <a:spAutoFit/>
          </a:bodyPr>
          <a:p>
            <a:pPr indent="127000"/>
            <a:r>
              <a:rPr lang="zh-CN" altLang="en-US">
                <a:solidFill>
                  <a:srgbClr val="FFFF00"/>
                </a:solidFill>
                <a:latin typeface="+mn-ea"/>
              </a:rPr>
              <a:t>求平均值不一定是</a:t>
            </a:r>
            <a:r>
              <a:rPr lang="zh-CN" altLang="en-US">
                <a:solidFill>
                  <a:srgbClr val="FFFF00"/>
                </a:solidFill>
                <a:highlight>
                  <a:srgbClr val="008000"/>
                </a:highlight>
                <a:latin typeface="+mn-ea"/>
              </a:rPr>
              <a:t>最优</a:t>
            </a:r>
            <a:r>
              <a:rPr lang="zh-CN" altLang="en-US">
                <a:solidFill>
                  <a:srgbClr val="FFFF00"/>
                </a:solidFill>
                <a:latin typeface="+mn-ea"/>
              </a:rPr>
              <a:t>的</a:t>
            </a:r>
            <a:endParaRPr lang="zh-CN" altLang="en-US">
              <a:solidFill>
                <a:srgbClr val="FFFF00"/>
              </a:solidFill>
              <a:latin typeface="+mn-ea"/>
            </a:endParaRPr>
          </a:p>
        </p:txBody>
      </p:sp>
    </p:spTree>
    <p:custDataLst>
      <p:tags r:id="rId2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linds(horizontal)">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linds(horizont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linds(horizontal)">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blinds(horizontal)">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blinds(horizontal)">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blinds(horizontal)">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blinds(horizontal)">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blinds(horizontal)">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blinds(horizontal)">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blinds(horizontal)">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linds(horizontal)">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blinds(horizontal)">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blinds(horizontal)">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blinds(horizontal)">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40" grpId="0"/>
      <p:bldP spid="52" grpId="0" animBg="1"/>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61</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10</a:t>
            </a:r>
            <a:r>
              <a:rPr lang="zh-CN" altLang="en-US" sz="2000">
                <a:solidFill>
                  <a:srgbClr val="9CC2F0"/>
                </a:solidFill>
                <a:sym typeface="+mn-ea"/>
              </a:rPr>
              <a:t>.1 </a:t>
            </a:r>
            <a:r>
              <a:rPr lang="en-US" altLang="zh-CN" sz="2000">
                <a:solidFill>
                  <a:srgbClr val="9CC2F0"/>
                </a:solidFill>
                <a:sym typeface="+mn-ea"/>
              </a:rPr>
              <a:t>RTABMAP</a:t>
            </a:r>
            <a:r>
              <a:rPr lang="zh-CN" altLang="en-US" sz="2000">
                <a:solidFill>
                  <a:srgbClr val="9CC2F0"/>
                </a:solidFill>
                <a:sym typeface="+mn-ea"/>
              </a:rPr>
              <a:t>算法</a:t>
            </a:r>
            <a:endParaRPr lang="zh-CN" altLang="en-US" sz="2000">
              <a:solidFill>
                <a:srgbClr val="9CC2F0"/>
              </a:solidFill>
            </a:endParaRPr>
          </a:p>
        </p:txBody>
      </p:sp>
      <p:sp>
        <p:nvSpPr>
          <p:cNvPr id="8" name="文本框 7"/>
          <p:cNvSpPr txBox="1"/>
          <p:nvPr/>
        </p:nvSpPr>
        <p:spPr>
          <a:xfrm>
            <a:off x="3047365" y="1337310"/>
            <a:ext cx="4980940" cy="460375"/>
          </a:xfrm>
          <a:prstGeom prst="rect">
            <a:avLst/>
          </a:prstGeom>
          <a:noFill/>
          <a:ln w="9525">
            <a:noFill/>
          </a:ln>
        </p:spPr>
        <p:txBody>
          <a:bodyPr wrap="square">
            <a:spAutoFit/>
          </a:bodyPr>
          <a:p>
            <a:pPr indent="0" algn="dist"/>
            <a:r>
              <a:rPr lang="zh-CN" altLang="en-US" sz="2400" b="0">
                <a:solidFill>
                  <a:srgbClr val="FFFF00"/>
                </a:solidFill>
                <a:latin typeface="Calibri" panose="020F0502020204030204" charset="0"/>
                <a:ea typeface="宋体" panose="02010600030101010101" pitchFamily="2" charset="-122"/>
              </a:rPr>
              <a:t>为什么需要</a:t>
            </a:r>
            <a:r>
              <a:rPr lang="zh-CN" altLang="en-US" sz="2400" b="1">
                <a:solidFill>
                  <a:srgbClr val="FFFF00"/>
                </a:solidFill>
                <a:highlight>
                  <a:srgbClr val="008000"/>
                </a:highlight>
                <a:latin typeface="Calibri" panose="020F0502020204030204" charset="0"/>
                <a:ea typeface="宋体" panose="02010600030101010101" pitchFamily="2" charset="-122"/>
              </a:rPr>
              <a:t>多传感器融合</a:t>
            </a:r>
            <a:r>
              <a:rPr lang="zh-CN" altLang="en-US" sz="2400" b="0">
                <a:solidFill>
                  <a:srgbClr val="FFFF00"/>
                </a:solidFill>
                <a:latin typeface="Calibri" panose="020F0502020204030204" charset="0"/>
                <a:ea typeface="宋体" panose="02010600030101010101" pitchFamily="2" charset="-122"/>
              </a:rPr>
              <a:t>？</a:t>
            </a:r>
            <a:endParaRPr lang="zh-CN" altLang="en-US" sz="2400" b="0">
              <a:solidFill>
                <a:srgbClr val="FFFF00"/>
              </a:solidFill>
              <a:latin typeface="Calibri" panose="020F0502020204030204" charset="0"/>
              <a:ea typeface="宋体" panose="02010600030101010101" pitchFamily="2" charset="-122"/>
            </a:endParaRPr>
          </a:p>
        </p:txBody>
      </p:sp>
      <p:sp>
        <p:nvSpPr>
          <p:cNvPr id="4" name="文本框 3"/>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10</a:t>
            </a:r>
            <a:r>
              <a:rPr lang="zh-CN" altLang="en-US" sz="1400">
                <a:solidFill>
                  <a:schemeClr val="bg1"/>
                </a:solidFill>
              </a:rPr>
              <a:t>章：其他</a:t>
            </a:r>
            <a:r>
              <a:rPr lang="en-US" altLang="zh-CN" sz="1400">
                <a:solidFill>
                  <a:schemeClr val="bg1"/>
                </a:solidFill>
              </a:rPr>
              <a:t>SLAM</a:t>
            </a:r>
            <a:r>
              <a:rPr lang="zh-CN" altLang="en-US" sz="1400">
                <a:solidFill>
                  <a:schemeClr val="bg1"/>
                </a:solidFill>
              </a:rPr>
              <a:t>系统</a:t>
            </a:r>
            <a:endParaRPr lang="zh-CN" altLang="en-US" sz="1400">
              <a:solidFill>
                <a:schemeClr val="bg1"/>
              </a:solidFill>
            </a:endParaRPr>
          </a:p>
        </p:txBody>
      </p:sp>
      <p:sp>
        <p:nvSpPr>
          <p:cNvPr id="3" name="文本框 2"/>
          <p:cNvSpPr txBox="1"/>
          <p:nvPr/>
        </p:nvSpPr>
        <p:spPr>
          <a:xfrm>
            <a:off x="3978275" y="1731645"/>
            <a:ext cx="2921000" cy="368300"/>
          </a:xfrm>
          <a:prstGeom prst="rect">
            <a:avLst/>
          </a:prstGeom>
          <a:noFill/>
        </p:spPr>
        <p:txBody>
          <a:bodyPr wrap="square" rtlCol="0">
            <a:spAutoFit/>
          </a:bodyPr>
          <a:p>
            <a:r>
              <a:rPr lang="zh-CN" altLang="en-US">
                <a:solidFill>
                  <a:srgbClr val="FF0000"/>
                </a:solidFill>
              </a:rPr>
              <a:t>（增加信息量，取长补短）</a:t>
            </a:r>
            <a:endParaRPr lang="zh-CN" altLang="en-US">
              <a:solidFill>
                <a:srgbClr val="FF0000"/>
              </a:solidFill>
            </a:endParaRPr>
          </a:p>
        </p:txBody>
      </p:sp>
      <p:sp>
        <p:nvSpPr>
          <p:cNvPr id="5" name="右箭头 4"/>
          <p:cNvSpPr/>
          <p:nvPr/>
        </p:nvSpPr>
        <p:spPr>
          <a:xfrm>
            <a:off x="7943850" y="1438910"/>
            <a:ext cx="742950" cy="27622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左大括号 31"/>
          <p:cNvSpPr/>
          <p:nvPr/>
        </p:nvSpPr>
        <p:spPr>
          <a:xfrm>
            <a:off x="8801100" y="1166495"/>
            <a:ext cx="95250" cy="8096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3" name="文本框 32"/>
          <p:cNvSpPr txBox="1"/>
          <p:nvPr/>
        </p:nvSpPr>
        <p:spPr>
          <a:xfrm>
            <a:off x="9010650" y="1094105"/>
            <a:ext cx="2065655" cy="306705"/>
          </a:xfrm>
          <a:prstGeom prst="rect">
            <a:avLst/>
          </a:prstGeom>
          <a:noFill/>
        </p:spPr>
        <p:txBody>
          <a:bodyPr wrap="square" rtlCol="0">
            <a:spAutoFit/>
          </a:bodyPr>
          <a:p>
            <a:r>
              <a:rPr lang="zh-CN" altLang="en-US" sz="1400">
                <a:solidFill>
                  <a:srgbClr val="FFFF00"/>
                </a:solidFill>
              </a:rPr>
              <a:t>多个同类传感器（改进）</a:t>
            </a:r>
            <a:endParaRPr lang="zh-CN" altLang="en-US" sz="1400">
              <a:solidFill>
                <a:srgbClr val="FFFF00"/>
              </a:solidFill>
            </a:endParaRPr>
          </a:p>
        </p:txBody>
      </p:sp>
      <p:sp>
        <p:nvSpPr>
          <p:cNvPr id="34" name="文本框 33"/>
          <p:cNvSpPr txBox="1"/>
          <p:nvPr/>
        </p:nvSpPr>
        <p:spPr>
          <a:xfrm>
            <a:off x="8998585" y="1669415"/>
            <a:ext cx="2224405" cy="306705"/>
          </a:xfrm>
          <a:prstGeom prst="rect">
            <a:avLst/>
          </a:prstGeom>
          <a:noFill/>
        </p:spPr>
        <p:txBody>
          <a:bodyPr wrap="square" rtlCol="0">
            <a:spAutoFit/>
          </a:bodyPr>
          <a:p>
            <a:r>
              <a:rPr lang="zh-CN" altLang="en-US" sz="1400">
                <a:solidFill>
                  <a:schemeClr val="bg1"/>
                </a:solidFill>
              </a:rPr>
              <a:t>多个不同类传感器（互补）</a:t>
            </a:r>
            <a:endParaRPr lang="zh-CN" altLang="en-US" sz="1400">
              <a:solidFill>
                <a:schemeClr val="bg1"/>
              </a:solidFill>
            </a:endParaRPr>
          </a:p>
        </p:txBody>
      </p:sp>
      <p:pic>
        <p:nvPicPr>
          <p:cNvPr id="35" name="图片 34"/>
          <p:cNvPicPr>
            <a:picLocks noChangeAspect="1"/>
          </p:cNvPicPr>
          <p:nvPr/>
        </p:nvPicPr>
        <p:blipFill>
          <a:blip r:embed="rId6"/>
          <a:stretch>
            <a:fillRect/>
          </a:stretch>
        </p:blipFill>
        <p:spPr>
          <a:xfrm>
            <a:off x="396875" y="2564130"/>
            <a:ext cx="2243455" cy="1149350"/>
          </a:xfrm>
          <a:prstGeom prst="rect">
            <a:avLst/>
          </a:prstGeom>
        </p:spPr>
      </p:pic>
      <p:sp>
        <p:nvSpPr>
          <p:cNvPr id="36" name="文本框 35"/>
          <p:cNvSpPr txBox="1"/>
          <p:nvPr/>
        </p:nvSpPr>
        <p:spPr>
          <a:xfrm>
            <a:off x="396875" y="3656330"/>
            <a:ext cx="2120900" cy="55499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温度测量值：</a:t>
            </a:r>
            <a:r>
              <a:rPr lang="en-US" altLang="zh-CN" sz="1400" b="0">
                <a:solidFill>
                  <a:srgbClr val="FFFF00"/>
                </a:solidFill>
                <a:latin typeface="+mn-ea"/>
              </a:rPr>
              <a:t>T</a:t>
            </a:r>
            <a:r>
              <a:rPr lang="en-US" altLang="zh-CN" sz="1400" b="0" baseline="-25000">
                <a:solidFill>
                  <a:srgbClr val="FFFF00"/>
                </a:solidFill>
                <a:latin typeface="+mn-ea"/>
              </a:rPr>
              <a:t>1</a:t>
            </a:r>
            <a:endParaRPr lang="en-US" altLang="zh-CN" sz="1400" b="0" baseline="-25000">
              <a:solidFill>
                <a:srgbClr val="FFFF00"/>
              </a:solidFill>
              <a:latin typeface="+mn-ea"/>
            </a:endParaRPr>
          </a:p>
        </p:txBody>
      </p:sp>
      <p:pic>
        <p:nvPicPr>
          <p:cNvPr id="38" name="图片 37"/>
          <p:cNvPicPr>
            <a:picLocks noChangeAspect="1"/>
          </p:cNvPicPr>
          <p:nvPr/>
        </p:nvPicPr>
        <p:blipFill>
          <a:blip r:embed="rId6"/>
          <a:stretch>
            <a:fillRect/>
          </a:stretch>
        </p:blipFill>
        <p:spPr>
          <a:xfrm>
            <a:off x="396875" y="4451350"/>
            <a:ext cx="2243455" cy="1149350"/>
          </a:xfrm>
          <a:prstGeom prst="rect">
            <a:avLst/>
          </a:prstGeom>
        </p:spPr>
      </p:pic>
      <p:sp>
        <p:nvSpPr>
          <p:cNvPr id="39" name="文本框 38"/>
          <p:cNvSpPr txBox="1"/>
          <p:nvPr/>
        </p:nvSpPr>
        <p:spPr>
          <a:xfrm>
            <a:off x="396875" y="5514975"/>
            <a:ext cx="2120900" cy="55499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温度测量值：</a:t>
            </a:r>
            <a:r>
              <a:rPr lang="en-US" altLang="zh-CN" sz="1400" b="0">
                <a:solidFill>
                  <a:srgbClr val="FFFF00"/>
                </a:solidFill>
                <a:latin typeface="+mn-ea"/>
              </a:rPr>
              <a:t>T</a:t>
            </a:r>
            <a:r>
              <a:rPr lang="en-US" altLang="zh-CN" sz="1400" b="0" baseline="-25000">
                <a:solidFill>
                  <a:srgbClr val="FFFF00"/>
                </a:solidFill>
                <a:latin typeface="+mn-ea"/>
              </a:rPr>
              <a:t>2</a:t>
            </a:r>
            <a:endParaRPr lang="en-US" altLang="zh-CN" sz="1400" b="0" baseline="-25000">
              <a:solidFill>
                <a:srgbClr val="FFFF00"/>
              </a:solidFill>
              <a:latin typeface="+mn-ea"/>
            </a:endParaRPr>
          </a:p>
        </p:txBody>
      </p:sp>
      <p:sp>
        <p:nvSpPr>
          <p:cNvPr id="45" name="文本框 44"/>
          <p:cNvSpPr txBox="1"/>
          <p:nvPr/>
        </p:nvSpPr>
        <p:spPr>
          <a:xfrm>
            <a:off x="5970270" y="2135505"/>
            <a:ext cx="1282700" cy="368300"/>
          </a:xfrm>
          <a:prstGeom prst="rect">
            <a:avLst/>
          </a:prstGeom>
          <a:noFill/>
          <a:ln w="9525">
            <a:noFill/>
          </a:ln>
        </p:spPr>
        <p:txBody>
          <a:bodyPr wrap="square">
            <a:spAutoFit/>
          </a:bodyPr>
          <a:p>
            <a:pPr indent="127000"/>
            <a:r>
              <a:rPr lang="zh-CN" altLang="en-US">
                <a:solidFill>
                  <a:srgbClr val="FFFF00"/>
                </a:solidFill>
                <a:latin typeface="+mn-ea"/>
              </a:rPr>
              <a:t>二选一值</a:t>
            </a:r>
            <a:endParaRPr lang="zh-CN" altLang="en-US">
              <a:solidFill>
                <a:srgbClr val="FFFF00"/>
              </a:solidFill>
              <a:latin typeface="+mn-ea"/>
            </a:endParaRPr>
          </a:p>
        </p:txBody>
      </p:sp>
      <p:sp>
        <p:nvSpPr>
          <p:cNvPr id="52" name="文本框 51"/>
          <p:cNvSpPr txBox="1"/>
          <p:nvPr/>
        </p:nvSpPr>
        <p:spPr>
          <a:xfrm>
            <a:off x="396875" y="2032000"/>
            <a:ext cx="2127250" cy="368300"/>
          </a:xfrm>
          <a:prstGeom prst="rect">
            <a:avLst/>
          </a:prstGeom>
          <a:noFill/>
          <a:ln>
            <a:solidFill>
              <a:srgbClr val="FFFF00"/>
            </a:solidFill>
          </a:ln>
        </p:spPr>
        <p:txBody>
          <a:bodyPr wrap="square" rtlCol="0">
            <a:spAutoFit/>
          </a:bodyPr>
          <a:p>
            <a:pPr algn="ctr"/>
            <a:r>
              <a:rPr lang="zh-CN" altLang="en-US" u="sng">
                <a:solidFill>
                  <a:srgbClr val="FF0000"/>
                </a:solidFill>
              </a:rPr>
              <a:t>多传感器</a:t>
            </a:r>
            <a:r>
              <a:rPr lang="zh-CN" altLang="en-US">
                <a:solidFill>
                  <a:srgbClr val="FFFF00"/>
                </a:solidFill>
              </a:rPr>
              <a:t>单次测量</a:t>
            </a:r>
            <a:endParaRPr lang="zh-CN" altLang="en-US">
              <a:solidFill>
                <a:srgbClr val="FFFF00"/>
              </a:solidFill>
            </a:endParaRPr>
          </a:p>
        </p:txBody>
      </p:sp>
      <p:graphicFrame>
        <p:nvGraphicFramePr>
          <p:cNvPr id="9" name="对象 -2147482479"/>
          <p:cNvGraphicFramePr>
            <a:graphicFrameLocks noChangeAspect="1"/>
          </p:cNvGraphicFramePr>
          <p:nvPr/>
        </p:nvGraphicFramePr>
        <p:xfrm>
          <a:off x="3777933" y="4580255"/>
          <a:ext cx="1435735" cy="1266825"/>
        </p:xfrm>
        <a:graphic>
          <a:graphicData uri="http://schemas.openxmlformats.org/presentationml/2006/ole">
            <mc:AlternateContent xmlns:mc="http://schemas.openxmlformats.org/markup-compatibility/2006">
              <mc:Choice xmlns:v="urn:schemas-microsoft-com:vml" Requires="v">
                <p:oleObj spid="_x0000_s10" name="" r:id="rId7" imgW="1104900" imgH="965200" progId="Equation.KSEE3">
                  <p:embed/>
                </p:oleObj>
              </mc:Choice>
              <mc:Fallback>
                <p:oleObj name="" r:id="rId7" imgW="1104900" imgH="965200" progId="Equation.KSEE3">
                  <p:embed/>
                  <p:pic>
                    <p:nvPicPr>
                      <p:cNvPr id="0" name="图片 10"/>
                      <p:cNvPicPr/>
                      <p:nvPr/>
                    </p:nvPicPr>
                    <p:blipFill>
                      <a:blip r:embed="rId8"/>
                      <a:stretch>
                        <a:fillRect/>
                      </a:stretch>
                    </p:blipFill>
                    <p:spPr>
                      <a:xfrm>
                        <a:off x="3777933" y="4580255"/>
                        <a:ext cx="1435735" cy="1266825"/>
                      </a:xfrm>
                      <a:prstGeom prst="rect">
                        <a:avLst/>
                      </a:prstGeom>
                      <a:solidFill>
                        <a:schemeClr val="bg1"/>
                      </a:solidFill>
                      <a:ln w="38100">
                        <a:noFill/>
                        <a:miter/>
                      </a:ln>
                    </p:spPr>
                  </p:pic>
                </p:oleObj>
              </mc:Fallback>
            </mc:AlternateContent>
          </a:graphicData>
        </a:graphic>
      </p:graphicFrame>
      <p:graphicFrame>
        <p:nvGraphicFramePr>
          <p:cNvPr id="14" name="对象 -2147482482"/>
          <p:cNvGraphicFramePr>
            <a:graphicFrameLocks noChangeAspect="1"/>
          </p:cNvGraphicFramePr>
          <p:nvPr/>
        </p:nvGraphicFramePr>
        <p:xfrm>
          <a:off x="3777933" y="2613978"/>
          <a:ext cx="5500370" cy="1624330"/>
        </p:xfrm>
        <a:graphic>
          <a:graphicData uri="http://schemas.openxmlformats.org/presentationml/2006/ole">
            <mc:AlternateContent xmlns:mc="http://schemas.openxmlformats.org/markup-compatibility/2006">
              <mc:Choice xmlns:v="urn:schemas-microsoft-com:vml" Requires="v">
                <p:oleObj spid="_x0000_s16" name="" r:id="rId9" imgW="3949700" imgH="1168400" progId="Equation.KSEE3">
                  <p:embed/>
                </p:oleObj>
              </mc:Choice>
              <mc:Fallback>
                <p:oleObj name="" r:id="rId9" imgW="3949700" imgH="1168400" progId="Equation.KSEE3">
                  <p:embed/>
                  <p:pic>
                    <p:nvPicPr>
                      <p:cNvPr id="0" name="图片 3075"/>
                      <p:cNvPicPr/>
                      <p:nvPr/>
                    </p:nvPicPr>
                    <p:blipFill>
                      <a:blip r:embed="rId10"/>
                      <a:stretch>
                        <a:fillRect/>
                      </a:stretch>
                    </p:blipFill>
                    <p:spPr>
                      <a:xfrm>
                        <a:off x="3777933" y="2613978"/>
                        <a:ext cx="5500370" cy="1624330"/>
                      </a:xfrm>
                      <a:prstGeom prst="rect">
                        <a:avLst/>
                      </a:prstGeom>
                      <a:solidFill>
                        <a:schemeClr val="bg1"/>
                      </a:solidFill>
                      <a:ln w="38100">
                        <a:noFill/>
                        <a:miter/>
                      </a:ln>
                    </p:spPr>
                  </p:pic>
                </p:oleObj>
              </mc:Fallback>
            </mc:AlternateContent>
          </a:graphicData>
        </a:graphic>
      </p:graphicFrame>
      <p:graphicFrame>
        <p:nvGraphicFramePr>
          <p:cNvPr id="17" name="对象 -2147482479"/>
          <p:cNvGraphicFramePr>
            <a:graphicFrameLocks noChangeAspect="1"/>
          </p:cNvGraphicFramePr>
          <p:nvPr/>
        </p:nvGraphicFramePr>
        <p:xfrm>
          <a:off x="6474461" y="4713605"/>
          <a:ext cx="1799590" cy="333375"/>
        </p:xfrm>
        <a:graphic>
          <a:graphicData uri="http://schemas.openxmlformats.org/presentationml/2006/ole">
            <mc:AlternateContent xmlns:mc="http://schemas.openxmlformats.org/markup-compatibility/2006">
              <mc:Choice xmlns:v="urn:schemas-microsoft-com:vml" Requires="v">
                <p:oleObj spid="_x0000_s18" name="" r:id="rId11" imgW="1384300" imgH="254000" progId="Equation.KSEE3">
                  <p:embed/>
                </p:oleObj>
              </mc:Choice>
              <mc:Fallback>
                <p:oleObj name="" r:id="rId11" imgW="1384300" imgH="254000" progId="Equation.KSEE3">
                  <p:embed/>
                  <p:pic>
                    <p:nvPicPr>
                      <p:cNvPr id="0" name="图片 10"/>
                      <p:cNvPicPr/>
                      <p:nvPr/>
                    </p:nvPicPr>
                    <p:blipFill>
                      <a:blip r:embed="rId12"/>
                      <a:stretch>
                        <a:fillRect/>
                      </a:stretch>
                    </p:blipFill>
                    <p:spPr>
                      <a:xfrm>
                        <a:off x="6474461" y="4713605"/>
                        <a:ext cx="1799590" cy="333375"/>
                      </a:xfrm>
                      <a:prstGeom prst="rect">
                        <a:avLst/>
                      </a:prstGeom>
                      <a:solidFill>
                        <a:schemeClr val="bg1"/>
                      </a:solidFill>
                      <a:ln w="38100">
                        <a:noFill/>
                        <a:miter/>
                      </a:ln>
                    </p:spPr>
                  </p:pic>
                </p:oleObj>
              </mc:Fallback>
            </mc:AlternateContent>
          </a:graphicData>
        </a:graphic>
      </p:graphicFrame>
      <p:sp>
        <p:nvSpPr>
          <p:cNvPr id="23" name="文本框 22"/>
          <p:cNvSpPr txBox="1"/>
          <p:nvPr/>
        </p:nvSpPr>
        <p:spPr>
          <a:xfrm>
            <a:off x="5908675" y="5366385"/>
            <a:ext cx="5732780" cy="368300"/>
          </a:xfrm>
          <a:prstGeom prst="rect">
            <a:avLst/>
          </a:prstGeom>
          <a:noFill/>
          <a:ln w="9525">
            <a:noFill/>
          </a:ln>
        </p:spPr>
        <p:txBody>
          <a:bodyPr wrap="square">
            <a:spAutoFit/>
          </a:bodyPr>
          <a:p>
            <a:pPr indent="127000"/>
            <a:r>
              <a:rPr lang="zh-CN" altLang="en-US">
                <a:solidFill>
                  <a:srgbClr val="FFFF00"/>
                </a:solidFill>
                <a:latin typeface="+mn-ea"/>
              </a:rPr>
              <a:t>二选一值实现了局部最优，但不一定是整体</a:t>
            </a:r>
            <a:r>
              <a:rPr lang="zh-CN" altLang="en-US">
                <a:solidFill>
                  <a:srgbClr val="FFFF00"/>
                </a:solidFill>
                <a:highlight>
                  <a:srgbClr val="008000"/>
                </a:highlight>
                <a:latin typeface="+mn-ea"/>
              </a:rPr>
              <a:t>最优</a:t>
            </a:r>
            <a:r>
              <a:rPr lang="zh-CN" altLang="en-US">
                <a:solidFill>
                  <a:srgbClr val="FFFF00"/>
                </a:solidFill>
                <a:latin typeface="+mn-ea"/>
              </a:rPr>
              <a:t>的</a:t>
            </a:r>
            <a:endParaRPr lang="zh-CN" altLang="en-US">
              <a:solidFill>
                <a:srgbClr val="FFFF00"/>
              </a:solidFill>
              <a:latin typeface="+mn-ea"/>
            </a:endParaRPr>
          </a:p>
        </p:txBody>
      </p:sp>
    </p:spTree>
    <p:custDataLst>
      <p:tags r:id="rId1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linds(horizont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3"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0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0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0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0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0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0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0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1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1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2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2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3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3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3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3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TABLE_ENDDRAG_ORIGIN_RECT" val="258*193"/>
  <p:tag name="TABLE_ENDDRAG_RECT" val="613*214*258*193"/>
</p:tagLst>
</file>

<file path=ppt/tags/tag14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4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4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4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4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4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5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5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5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5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6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6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6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7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7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7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7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7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8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8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8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9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9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0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0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0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0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0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0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1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1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1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2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2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3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3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3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4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4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4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5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5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5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6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6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6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6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27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7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7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7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8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8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8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8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8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8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9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9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9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9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9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9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9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0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0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0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0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0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0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1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1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1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1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1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1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1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2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2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2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2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2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3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3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3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3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3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3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3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4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4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4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4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4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4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5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5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5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5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5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5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6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3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6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6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6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7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7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8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8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8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8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8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8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9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9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39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0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0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0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0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0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1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1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1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1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1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42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42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23.xml><?xml version="1.0" encoding="utf-8"?>
<p:tagLst xmlns:p="http://schemas.openxmlformats.org/presentationml/2006/main">
  <p:tag name="COMMONDATA" val="eyJoZGlkIjoiOWYxMzdiMzlkOTg3NDY4NzhiNDg4YWUyODc4NjdlZDcifQ=="/>
  <p:tag name="KSO_WPP_MARK_KEY" val="04e43911-1418-414f-824d-f83894894f4a"/>
  <p:tag name="commondata" val="eyJoZGlkIjoiMWZlNzZhMGMwNzg2MGYyYzA5ZDYyMjI1ZGIzOGUyZjQifQ=="/>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7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UNIT_TABLE_BEAUTIFY" val="smartTable{f520f408-1d73-4d9e-be79-c038264fad9c}"/>
  <p:tag name="TABLE_ENDDRAG_ORIGIN_RECT" val="421*249"/>
  <p:tag name="TABLE_ENDDRAG_RECT" val="521*190*421*249"/>
</p:tagLst>
</file>

<file path=ppt/tags/tag7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8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8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8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8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8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8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8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8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8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9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9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9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9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9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9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20865</Words>
  <Application>WPS 演示</Application>
  <PresentationFormat>宽屏</PresentationFormat>
  <Paragraphs>1888</Paragraphs>
  <Slides>63</Slides>
  <Notes>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44</vt:i4>
      </vt:variant>
      <vt:variant>
        <vt:lpstr>幻灯片标题</vt:lpstr>
      </vt:variant>
      <vt:variant>
        <vt:i4>63</vt:i4>
      </vt:variant>
    </vt:vector>
  </HeadingPairs>
  <TitlesOfParts>
    <vt:vector size="118" baseType="lpstr">
      <vt:lpstr>Arial</vt:lpstr>
      <vt:lpstr>宋体</vt:lpstr>
      <vt:lpstr>Wingdings</vt:lpstr>
      <vt:lpstr>微软雅黑</vt:lpstr>
      <vt:lpstr>Wingdings</vt:lpstr>
      <vt:lpstr>Times New Roman</vt:lpstr>
      <vt:lpstr>黑体</vt:lpstr>
      <vt:lpstr>Calibri</vt:lpstr>
      <vt:lpstr>Arial Unicode MS</vt:lpstr>
      <vt:lpstr>Times New Roman</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第1季 第10章：其他SLAM系统 </vt:lpstr>
      <vt:lpstr>本书内容安排</vt:lpstr>
      <vt:lpstr>其他SLAM系统具体指什么？</vt:lpstr>
      <vt:lpstr>其他SLAM系统具体指什么？</vt:lpstr>
      <vt:lpstr>其他SLAM系统具体指什么？</vt:lpstr>
      <vt:lpstr>内容概要</vt:lpstr>
      <vt:lpstr>10.1 RTABMAP算法</vt:lpstr>
      <vt:lpstr>10.1 RTABMAP算法</vt:lpstr>
      <vt:lpstr>10.1 RTABMAP算法</vt:lpstr>
      <vt:lpstr>10.1 RTABMAP算法</vt:lpstr>
      <vt:lpstr>10.1 RTABMAP算法</vt:lpstr>
      <vt:lpstr>10.1 RTABMAP算法</vt:lpstr>
      <vt:lpstr>10.1 RTABMAP算法</vt:lpstr>
      <vt:lpstr>10.1 RTABMAP算法</vt:lpstr>
      <vt:lpstr>10.1 RTABMAP算法</vt:lpstr>
      <vt:lpstr>10.1 RTABMAP算法</vt:lpstr>
      <vt:lpstr>10.1 RTABMAP算法</vt:lpstr>
      <vt:lpstr>10.1 RTABMAP算法</vt:lpstr>
      <vt:lpstr>10.1 RTABMAP算法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内容概要</vt:lpstr>
      <vt:lpstr>10.2 VINS算法</vt:lpstr>
      <vt:lpstr>10.2 VINS算法</vt:lpstr>
      <vt:lpstr>10.2 VINS算法</vt:lpstr>
      <vt:lpstr>10.2 VINS算法</vt:lpstr>
      <vt:lpstr>10.2 VINS算法</vt:lpstr>
      <vt:lpstr>10.2 VINS算法</vt:lpstr>
      <vt:lpstr>10.2 VINS算法</vt:lpstr>
      <vt:lpstr>10.2 VINS算法</vt:lpstr>
      <vt:lpstr>10.2 VINS算法</vt:lpstr>
      <vt:lpstr>10.2 VINS算法</vt:lpstr>
      <vt:lpstr>10.2 VINS算法</vt:lpstr>
      <vt:lpstr>10.2 VINS算法</vt:lpstr>
      <vt:lpstr>10.2 VINS算法</vt:lpstr>
      <vt:lpstr>10.2 VINS算法</vt:lpstr>
      <vt:lpstr>10.2 VINS算法</vt:lpstr>
      <vt:lpstr>内容概要</vt:lpstr>
      <vt:lpstr>10.3 机器学习与SLAM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敬请关注,长期更新...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小小虎蚜</cp:lastModifiedBy>
  <cp:revision>2030</cp:revision>
  <dcterms:created xsi:type="dcterms:W3CDTF">2019-06-19T02:08:00Z</dcterms:created>
  <dcterms:modified xsi:type="dcterms:W3CDTF">2024-10-07T02:30:05Z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ICV">
    <vt:lpwstr>666800C72B1842E3919A710CF4E6926B</vt:lpwstr>
  </property>
</Properties>
</file>